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ink/ink1.xml" ContentType="application/inkml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2"/>
  </p:notesMasterIdLst>
  <p:sldIdLst>
    <p:sldId id="257" r:id="rId2"/>
    <p:sldId id="259" r:id="rId3"/>
    <p:sldId id="408" r:id="rId4"/>
    <p:sldId id="472" r:id="rId5"/>
    <p:sldId id="467" r:id="rId6"/>
    <p:sldId id="420" r:id="rId7"/>
    <p:sldId id="419" r:id="rId8"/>
    <p:sldId id="417" r:id="rId9"/>
    <p:sldId id="473" r:id="rId10"/>
    <p:sldId id="418" r:id="rId11"/>
    <p:sldId id="447" r:id="rId12"/>
    <p:sldId id="425" r:id="rId13"/>
    <p:sldId id="429" r:id="rId14"/>
    <p:sldId id="437" r:id="rId15"/>
    <p:sldId id="448" r:id="rId16"/>
    <p:sldId id="474" r:id="rId17"/>
    <p:sldId id="475" r:id="rId18"/>
    <p:sldId id="476" r:id="rId19"/>
    <p:sldId id="449" r:id="rId20"/>
    <p:sldId id="446" r:id="rId21"/>
    <p:sldId id="484" r:id="rId22"/>
    <p:sldId id="340" r:id="rId23"/>
    <p:sldId id="324" r:id="rId24"/>
    <p:sldId id="432" r:id="rId25"/>
    <p:sldId id="261" r:id="rId26"/>
    <p:sldId id="343" r:id="rId27"/>
    <p:sldId id="327" r:id="rId28"/>
    <p:sldId id="435" r:id="rId29"/>
    <p:sldId id="326" r:id="rId30"/>
    <p:sldId id="481" r:id="rId31"/>
    <p:sldId id="339" r:id="rId32"/>
    <p:sldId id="296" r:id="rId33"/>
    <p:sldId id="328" r:id="rId34"/>
    <p:sldId id="366" r:id="rId35"/>
    <p:sldId id="480" r:id="rId36"/>
    <p:sldId id="482" r:id="rId37"/>
    <p:sldId id="346" r:id="rId38"/>
    <p:sldId id="347" r:id="rId39"/>
    <p:sldId id="411" r:id="rId40"/>
    <p:sldId id="348" r:id="rId41"/>
    <p:sldId id="351" r:id="rId42"/>
    <p:sldId id="395" r:id="rId43"/>
    <p:sldId id="412" r:id="rId44"/>
    <p:sldId id="445" r:id="rId45"/>
    <p:sldId id="459" r:id="rId46"/>
    <p:sldId id="451" r:id="rId47"/>
    <p:sldId id="453" r:id="rId48"/>
    <p:sldId id="454" r:id="rId49"/>
    <p:sldId id="455" r:id="rId50"/>
    <p:sldId id="460" r:id="rId51"/>
    <p:sldId id="461" r:id="rId52"/>
    <p:sldId id="456" r:id="rId53"/>
    <p:sldId id="485" r:id="rId54"/>
    <p:sldId id="462" r:id="rId55"/>
    <p:sldId id="464" r:id="rId56"/>
    <p:sldId id="465" r:id="rId57"/>
    <p:sldId id="463" r:id="rId58"/>
    <p:sldId id="355" r:id="rId59"/>
    <p:sldId id="483" r:id="rId60"/>
    <p:sldId id="269" r:id="rId61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BA4E8E7-1911-E248-879E-9EEC802E5A09}">
          <p14:sldIdLst>
            <p14:sldId id="257"/>
            <p14:sldId id="259"/>
          </p14:sldIdLst>
        </p14:section>
        <p14:section name="obecné poznámky" id="{31BA4517-AAB6-7D41-ADFE-7562696BA8A4}">
          <p14:sldIdLst>
            <p14:sldId id="408"/>
            <p14:sldId id="472"/>
            <p14:sldId id="467"/>
            <p14:sldId id="420"/>
            <p14:sldId id="419"/>
            <p14:sldId id="417"/>
            <p14:sldId id="473"/>
            <p14:sldId id="418"/>
            <p14:sldId id="447"/>
            <p14:sldId id="425"/>
            <p14:sldId id="429"/>
            <p14:sldId id="437"/>
          </p14:sldIdLst>
        </p14:section>
        <p14:section name="rok 2021" id="{6EC22E03-2FE9-0747-8699-81BFEB3B70F4}">
          <p14:sldIdLst>
            <p14:sldId id="448"/>
            <p14:sldId id="474"/>
            <p14:sldId id="475"/>
            <p14:sldId id="476"/>
            <p14:sldId id="449"/>
          </p14:sldIdLst>
        </p14:section>
        <p14:section name="financování KK" id="{F2DB6BFA-7865-834A-B942-6C24DA86F2CD}">
          <p14:sldIdLst>
            <p14:sldId id="446"/>
            <p14:sldId id="484"/>
            <p14:sldId id="340"/>
            <p14:sldId id="324"/>
            <p14:sldId id="432"/>
          </p14:sldIdLst>
        </p14:section>
        <p14:section name="Rada" id="{31D797BE-1163-C249-ADD6-C90E3CAE412D}">
          <p14:sldIdLst>
            <p14:sldId id="261"/>
            <p14:sldId id="343"/>
            <p14:sldId id="327"/>
            <p14:sldId id="435"/>
            <p14:sldId id="326"/>
            <p14:sldId id="481"/>
            <p14:sldId id="339"/>
            <p14:sldId id="296"/>
            <p14:sldId id="328"/>
            <p14:sldId id="366"/>
            <p14:sldId id="480"/>
            <p14:sldId id="482"/>
            <p14:sldId id="346"/>
            <p14:sldId id="347"/>
            <p14:sldId id="411"/>
            <p14:sldId id="348"/>
            <p14:sldId id="351"/>
            <p14:sldId id="395"/>
            <p14:sldId id="412"/>
            <p14:sldId id="445"/>
            <p14:sldId id="459"/>
            <p14:sldId id="451"/>
            <p14:sldId id="453"/>
            <p14:sldId id="454"/>
            <p14:sldId id="455"/>
            <p14:sldId id="460"/>
            <p14:sldId id="461"/>
            <p14:sldId id="456"/>
            <p14:sldId id="485"/>
            <p14:sldId id="462"/>
            <p14:sldId id="464"/>
            <p14:sldId id="465"/>
            <p14:sldId id="463"/>
            <p14:sldId id="355"/>
            <p14:sldId id="483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2" clrIdx="0"/>
  <p:cmAuthor id="2" name="Microsoft Office User" initials="MOU [2]" lastIdx="1" clrIdx="1"/>
  <p:cmAuthor id="3" name="Microsoft Office User" initials="MOU [3]" lastIdx="1" clrIdx="2"/>
  <p:cmAuthor id="4" name="Microsoft Office User" initials="MOU [4]" lastIdx="1" clrIdx="3"/>
  <p:cmAuthor id="5" name="Uživatel Microsoft Office" initials="Office" lastIdx="1" clrIdx="4"/>
  <p:cmAuthor id="6" name="Uživatel Microsoft Office" initials="Office [2]" lastIdx="1" clrIdx="5"/>
  <p:cmAuthor id="7" name="Uživatel Microsoft Office" initials="Office [3]" lastIdx="1" clrIdx="6"/>
  <p:cmAuthor id="8" name="Uživatel Microsoft Office" initials="Office [4]" lastIdx="1" clrIdx="7"/>
  <p:cmAuthor id="9" name="Uživatel Microsoft Office" initials="Office [5]" lastIdx="1" clrIdx="8"/>
  <p:cmAuthor id="10" name="Monika Bartošová" initials="MB" lastIdx="42" clrIdx="9">
    <p:extLst>
      <p:ext uri="{19B8F6BF-5375-455C-9EA6-DF929625EA0E}">
        <p15:presenceInfo xmlns:p15="http://schemas.microsoft.com/office/powerpoint/2012/main" userId="S-1-5-21-3801933471-1956846387-4149155416-1307" providerId="AD"/>
      </p:ext>
    </p:extLst>
  </p:cmAuthor>
  <p:cmAuthor id="11" name="Veronika Lengálová" initials="VL" lastIdx="47" clrIdx="10">
    <p:extLst>
      <p:ext uri="{19B8F6BF-5375-455C-9EA6-DF929625EA0E}">
        <p15:presenceInfo xmlns:p15="http://schemas.microsoft.com/office/powerpoint/2012/main" userId="3d2416470d223a35" providerId="Windows Live"/>
      </p:ext>
    </p:extLst>
  </p:cmAuthor>
  <p:cmAuthor id="12" name="Uživatel systému Windows" initials="UsW" lastIdx="25" clrIdx="11"/>
  <p:cmAuthor id="13" name="Helena B" initials="HB" lastIdx="6" clrIdx="1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E25ADB"/>
    <a:srgbClr val="0000FF"/>
    <a:srgbClr val="00FA00"/>
    <a:srgbClr val="00FA1E"/>
    <a:srgbClr val="FF0000"/>
    <a:srgbClr val="FF2A05"/>
    <a:srgbClr val="1921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27" autoAdjust="0"/>
    <p:restoredTop sz="89474" autoAdjust="0"/>
  </p:normalViewPr>
  <p:slideViewPr>
    <p:cSldViewPr>
      <p:cViewPr varScale="1">
        <p:scale>
          <a:sx n="96" d="100"/>
          <a:sy n="96" d="100"/>
        </p:scale>
        <p:origin x="176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Microsoft_Excelu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List_Microsoft_Excelu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List_Microsoft_Excelu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List_Microsoft_Excelu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Microsoft_Excelu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0000F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173-B54C-9211-DF78E7CBE2AF}"/>
              </c:ext>
            </c:extLst>
          </c:dPt>
          <c:dPt>
            <c:idx val="1"/>
            <c:bubble3D val="0"/>
            <c:spPr>
              <a:solidFill>
                <a:srgbClr val="00FA1E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173-B54C-9211-DF78E7CBE2AF}"/>
              </c:ext>
            </c:extLst>
          </c:dPt>
          <c:dPt>
            <c:idx val="2"/>
            <c:bubble3D val="0"/>
            <c:spPr>
              <a:solidFill>
                <a:srgbClr val="E25ADB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173-B54C-9211-DF78E7CBE2AF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173-B54C-9211-DF78E7CBE2AF}"/>
              </c:ext>
            </c:extLst>
          </c:dPt>
          <c:cat>
            <c:strRef>
              <c:f>List1!$A$2:$A$5</c:f>
              <c:strCache>
                <c:ptCount val="4"/>
                <c:pt idx="0">
                  <c:v>Podpora české kinematografie 32,92 %</c:v>
                </c:pt>
                <c:pt idx="1">
                  <c:v>Filmové pobídky 75,26 %</c:v>
                </c:pt>
                <c:pt idx="2">
                  <c:v>Autorské honoráře 1,35 %</c:v>
                </c:pt>
                <c:pt idx="3">
                  <c:v>Provoz 3,70 %</c:v>
                </c:pt>
              </c:strCache>
            </c:strRef>
          </c:cat>
          <c:val>
            <c:numRef>
              <c:f>List1!$B$2:$B$5</c:f>
              <c:numCache>
                <c:formatCode>0.00</c:formatCode>
                <c:ptCount val="4"/>
                <c:pt idx="0">
                  <c:v>32.92</c:v>
                </c:pt>
                <c:pt idx="1">
                  <c:v>75.260000000000005</c:v>
                </c:pt>
                <c:pt idx="2">
                  <c:v>1.35</c:v>
                </c:pt>
                <c:pt idx="3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73-B54C-9211-DF78E7CBE2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988503078979725"/>
          <c:y val="0.13790328206426689"/>
          <c:w val="0.39506649001072552"/>
          <c:h val="0.551925755019468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5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Příjmy SFKMG 2021 </a:t>
            </a:r>
            <a:r>
              <a:rPr lang="cs-CZ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(komb. výhledu a skutečných)</a:t>
            </a:r>
          </a:p>
        </c:rich>
      </c:tx>
      <c:layout>
        <c:manualLayout>
          <c:xMode val="edge"/>
          <c:yMode val="edge"/>
          <c:x val="1.8430532070819593E-2"/>
          <c:y val="2.8742346925785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2251061898512686"/>
          <c:y val="0.14498118828481554"/>
          <c:w val="0.42339873140857398"/>
          <c:h val="0.7301683935649582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ysClr val="window" lastClr="FFFFFF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689-45D3-B150-D4446FB9F16E}"/>
              </c:ext>
            </c:extLst>
          </c:dPt>
          <c:dPt>
            <c:idx val="1"/>
            <c:bubble3D val="0"/>
            <c:spPr>
              <a:solidFill>
                <a:srgbClr val="00FA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689-45D3-B150-D4446FB9F16E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689-45D3-B150-D4446FB9F16E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689-45D3-B150-D4446FB9F16E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689-45D3-B150-D4446FB9F16E}"/>
              </c:ext>
            </c:extLst>
          </c:dPt>
          <c:dPt>
            <c:idx val="5"/>
            <c:bubble3D val="0"/>
            <c:spPr>
              <a:solidFill>
                <a:sysClr val="window" lastClr="FFFFFF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9689-45D3-B150-D4446FB9F16E}"/>
              </c:ext>
            </c:extLst>
          </c:dPt>
          <c:dPt>
            <c:idx val="6"/>
            <c:bubble3D val="0"/>
            <c:spPr>
              <a:solidFill>
                <a:srgbClr val="DF25FE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9689-45D3-B150-D4446FB9F16E}"/>
              </c:ext>
            </c:extLst>
          </c:dPt>
          <c:dPt>
            <c:idx val="7"/>
            <c:bubble3D val="0"/>
            <c:spPr>
              <a:solidFill>
                <a:srgbClr val="0000FF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9689-45D3-B150-D4446FB9F16E}"/>
              </c:ext>
            </c:extLst>
          </c:dPt>
          <c:dPt>
            <c:idx val="8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9689-45D3-B150-D4446FB9F16E}"/>
              </c:ext>
            </c:extLst>
          </c:dPt>
          <c:dPt>
            <c:idx val="9"/>
            <c:bubble3D val="0"/>
            <c:spPr>
              <a:solidFill>
                <a:sysClr val="window" lastClr="FFFFFF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7C09-0E4D-8BF8-841509BF657C}"/>
              </c:ext>
            </c:extLst>
          </c:dPt>
          <c:dPt>
            <c:idx val="10"/>
            <c:bubble3D val="0"/>
            <c:spPr>
              <a:solidFill>
                <a:srgbClr val="FFBB35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7C09-0E4D-8BF8-841509BF657C}"/>
              </c:ext>
            </c:extLst>
          </c:dPt>
          <c:dPt>
            <c:idx val="11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6E22-B844-8890-4B77236D3168}"/>
              </c:ext>
            </c:extLst>
          </c:dPt>
          <c:dPt>
            <c:idx val="12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DB62-4748-B1DE-807B281CA909}"/>
              </c:ext>
            </c:extLst>
          </c:dPt>
          <c:cat>
            <c:strRef>
              <c:f>'Příjmy 2019'!$A$2:$A$14</c:f>
              <c:strCache>
                <c:ptCount val="13"/>
                <c:pt idx="0">
                  <c:v>Poplatky</c:v>
                </c:pt>
                <c:pt idx="1">
                  <c:v>poplatky z TV reklamy:                            150 000 000 Kč</c:v>
                </c:pt>
                <c:pt idx="2">
                  <c:v>poplatky z kinem. Představení: 20 000 000 Kč</c:v>
                </c:pt>
                <c:pt idx="3">
                  <c:v>poplatky z převzatého vysílání: 23 000 000 Kč</c:v>
                </c:pt>
                <c:pt idx="4">
                  <c:v>poplatky z VOD:                                    1 000 000 Kč</c:v>
                </c:pt>
                <c:pt idx="5">
                  <c:v>Dotace</c:v>
                </c:pt>
                <c:pt idx="6">
                  <c:v>dotace - podpora:                            200 470 855 Kč</c:v>
                </c:pt>
                <c:pt idx="7">
                  <c:v>dotace - pobídky:                        1 100 000 000 Kč</c:v>
                </c:pt>
                <c:pt idx="8">
                  <c:v>dotace - provoz kanceláře:                     7 400 000 Kč</c:v>
                </c:pt>
                <c:pt idx="9">
                  <c:v>Ostatní</c:v>
                </c:pt>
                <c:pt idx="10">
                  <c:v>žadatelské poplatky:                    6 000 000 Kč</c:v>
                </c:pt>
                <c:pt idx="11">
                  <c:v>výnosy z prodeje licení:                            58 250 000 Kč</c:v>
                </c:pt>
                <c:pt idx="12">
                  <c:v>ostatní:                                                                               1 749 995</c:v>
                </c:pt>
              </c:strCache>
            </c:strRef>
          </c:cat>
          <c:val>
            <c:numRef>
              <c:f>'Příjmy 2019'!$B$2:$B$14</c:f>
              <c:numCache>
                <c:formatCode>#,##0</c:formatCode>
                <c:ptCount val="13"/>
                <c:pt idx="0">
                  <c:v>0</c:v>
                </c:pt>
                <c:pt idx="1">
                  <c:v>150000000</c:v>
                </c:pt>
                <c:pt idx="2">
                  <c:v>20000000</c:v>
                </c:pt>
                <c:pt idx="3">
                  <c:v>23000000</c:v>
                </c:pt>
                <c:pt idx="4">
                  <c:v>1000000</c:v>
                </c:pt>
                <c:pt idx="5">
                  <c:v>0</c:v>
                </c:pt>
                <c:pt idx="6">
                  <c:v>200470855</c:v>
                </c:pt>
                <c:pt idx="7">
                  <c:v>1100000000</c:v>
                </c:pt>
                <c:pt idx="8">
                  <c:v>7400000</c:v>
                </c:pt>
                <c:pt idx="9">
                  <c:v>0</c:v>
                </c:pt>
                <c:pt idx="10">
                  <c:v>6000000</c:v>
                </c:pt>
                <c:pt idx="11">
                  <c:v>58250000</c:v>
                </c:pt>
                <c:pt idx="12">
                  <c:v>1749995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9689-45D3-B150-D4446FB9F1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lnSpc>
                <a:spcPct val="200000"/>
              </a:lnSpc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lnSpc>
                <a:spcPct val="200000"/>
              </a:lnSpc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egendEntry>
        <c:idx val="9"/>
        <c:txPr>
          <a:bodyPr rot="0" spcFirstLastPara="1" vertOverflow="ellipsis" vert="horz" wrap="square" anchor="ctr" anchorCtr="1"/>
          <a:lstStyle/>
          <a:p>
            <a:pPr>
              <a:lnSpc>
                <a:spcPct val="200000"/>
              </a:lnSpc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ayout>
        <c:manualLayout>
          <c:xMode val="edge"/>
          <c:yMode val="edge"/>
          <c:x val="0.68347226085107082"/>
          <c:y val="1.9488970878759539E-2"/>
          <c:w val="0.25694441102848548"/>
          <c:h val="0.912148186789798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Výdaje SFKMG 2021 </a:t>
            </a:r>
            <a:r>
              <a:rPr lang="cs-CZ" sz="2400" b="0" i="0" u="none" strike="noStrike" baseline="0" dirty="0">
                <a:solidFill>
                  <a:schemeClr val="tx1"/>
                </a:solidFill>
                <a:effectLst/>
              </a:rPr>
              <a:t>(komb. výhledu a skutečných)</a:t>
            </a:r>
            <a:r>
              <a:rPr lang="cs-CZ" sz="2400" b="1" i="0" u="none" strike="noStrike" baseline="0" dirty="0">
                <a:solidFill>
                  <a:schemeClr val="tx1"/>
                </a:solidFill>
              </a:rPr>
              <a:t> </a:t>
            </a:r>
            <a:endParaRPr lang="cs-CZ" sz="2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6.7492235345581811E-2"/>
          <c:y val="5.05007475714369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23266688538932634"/>
          <c:y val="0.16304017952851491"/>
          <c:w val="0.41366986384766419"/>
          <c:h val="0.6616685045818904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00FF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CEB-418C-BFA0-2994C9041345}"/>
              </c:ext>
            </c:extLst>
          </c:dPt>
          <c:dPt>
            <c:idx val="1"/>
            <c:bubble3D val="0"/>
            <c:spPr>
              <a:solidFill>
                <a:srgbClr val="00FA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CEB-418C-BFA0-2994C9041345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CEB-418C-BFA0-2994C9041345}"/>
              </c:ext>
            </c:extLst>
          </c:dPt>
          <c:dPt>
            <c:idx val="3"/>
            <c:bubble3D val="0"/>
            <c:spPr>
              <a:solidFill>
                <a:srgbClr val="DF25FE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CEB-418C-BFA0-2994C9041345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79C-1A45-8C54-582FCCEED87A}"/>
              </c:ext>
            </c:extLst>
          </c:dPt>
          <c:dLbls>
            <c:delete val="1"/>
          </c:dLbls>
          <c:cat>
            <c:strRef>
              <c:f>List2!$A$2:$A$6</c:f>
              <c:strCache>
                <c:ptCount val="5"/>
                <c:pt idx="0">
                  <c:v>Podpora kinematografie: 383 000 000 Kč</c:v>
                </c:pt>
                <c:pt idx="1">
                  <c:v>Filmové pobídky:                        1 100 000 000 Kč</c:v>
                </c:pt>
                <c:pt idx="2">
                  <c:v>Autorské honoráře:             23 000 000 Kč</c:v>
                </c:pt>
                <c:pt idx="3">
                  <c:v>Provoz kanceláře:                58 870 855 Kč</c:v>
                </c:pt>
                <c:pt idx="4">
                  <c:v>Expertní analýzy:                    3 000 000 Kč</c:v>
                </c:pt>
              </c:strCache>
            </c:strRef>
          </c:cat>
          <c:val>
            <c:numRef>
              <c:f>List2!$B$2:$B$6</c:f>
              <c:numCache>
                <c:formatCode>#,##0</c:formatCode>
                <c:ptCount val="5"/>
                <c:pt idx="0">
                  <c:v>383000000</c:v>
                </c:pt>
                <c:pt idx="1">
                  <c:v>1100000000</c:v>
                </c:pt>
                <c:pt idx="2">
                  <c:v>23000000</c:v>
                </c:pt>
                <c:pt idx="3">
                  <c:v>58870855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CEB-418C-BFA0-2994C904134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1019247594050738"/>
          <c:y val="0.15243533808697815"/>
          <c:w val="0.21632742782152231"/>
          <c:h val="0.617821434835993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Plánované provozní výdaje</a:t>
            </a:r>
            <a:r>
              <a:rPr lang="cs-CZ" sz="24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Kanceláře 2021</a:t>
            </a: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3962576552930886"/>
          <c:y val="0.22913385826771648"/>
          <c:w val="0.42630424321959753"/>
          <c:h val="0.6442885287953615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FA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09D-4199-8984-1BEEAA77239F}"/>
              </c:ext>
            </c:extLst>
          </c:dPt>
          <c:dPt>
            <c:idx val="1"/>
            <c:bubble3D val="0"/>
            <c:spPr>
              <a:solidFill>
                <a:srgbClr val="DF25F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09D-4199-8984-1BEEAA77239F}"/>
              </c:ext>
            </c:extLst>
          </c:dPt>
          <c:dPt>
            <c:idx val="2"/>
            <c:bubble3D val="0"/>
            <c:spPr>
              <a:solidFill>
                <a:srgbClr val="0000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09D-4199-8984-1BEEAA77239F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E83-6D4D-91A1-EB55444D1A82}"/>
              </c:ext>
            </c:extLst>
          </c:dPt>
          <c:cat>
            <c:strRef>
              <c:f>'Provoz kanceláře 2019'!$A$2:$A$5</c:f>
              <c:strCache>
                <c:ptCount val="4"/>
                <c:pt idx="0">
                  <c:v>Odměny členům Rady (9) a Komise (5) a platy zaměstnanců (35) (včetně odvodů):                                                     35 230 000 Kč</c:v>
                </c:pt>
                <c:pt idx="1">
                  <c:v>Odměny za expertní analýzy expertům dle zákona o audiovizi:                                                                              3 000 000 Kč</c:v>
                </c:pt>
                <c:pt idx="2">
                  <c:v>Autorské honoráře (OSA, Dilia, Intergram):                                                                                                     23 000 000 Kč</c:v>
                </c:pt>
                <c:pt idx="3">
                  <c:v>Ostatní výdaje (Nájem a související služby, kancelářské potřeby, technika, IT, publikační činnost - katalogy, brožury, stánky ČR na zahraničních festivalech aj.):                                   23 640 855 Kč</c:v>
                </c:pt>
              </c:strCache>
            </c:strRef>
          </c:cat>
          <c:val>
            <c:numRef>
              <c:f>'Provoz kanceláře 2019'!$B$2:$B$5</c:f>
              <c:numCache>
                <c:formatCode>#,##0</c:formatCode>
                <c:ptCount val="4"/>
                <c:pt idx="0">
                  <c:v>35230000</c:v>
                </c:pt>
                <c:pt idx="1">
                  <c:v>3000000</c:v>
                </c:pt>
                <c:pt idx="2">
                  <c:v>23000000</c:v>
                </c:pt>
                <c:pt idx="3">
                  <c:v>23640855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09D-4199-8984-1BEEAA7723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ayout>
        <c:manualLayout>
          <c:xMode val="edge"/>
          <c:yMode val="edge"/>
          <c:x val="0.59315748031496063"/>
          <c:y val="0.19934533835532292"/>
          <c:w val="0.33451815398075241"/>
          <c:h val="0.653502898092349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ln w="28575" cap="rnd">
              <a:solidFill>
                <a:srgbClr val="00FF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FF00"/>
              </a:solidFill>
              <a:ln w="9525">
                <a:solidFill>
                  <a:srgbClr val="00FF00"/>
                </a:solidFill>
              </a:ln>
              <a:effectLst/>
            </c:spPr>
          </c:marker>
          <c:cat>
            <c:numRef>
              <c:f>List1!$A$2:$A$11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List1!$B$2:$B$11</c:f>
              <c:numCache>
                <c:formatCode>#,##0</c:formatCode>
                <c:ptCount val="10"/>
                <c:pt idx="0">
                  <c:v>95143000</c:v>
                </c:pt>
                <c:pt idx="1">
                  <c:v>200000000</c:v>
                </c:pt>
                <c:pt idx="2">
                  <c:v>215511499</c:v>
                </c:pt>
                <c:pt idx="3">
                  <c:v>350000000</c:v>
                </c:pt>
                <c:pt idx="4">
                  <c:v>363595000</c:v>
                </c:pt>
                <c:pt idx="5">
                  <c:v>356980000</c:v>
                </c:pt>
                <c:pt idx="6">
                  <c:v>193159000</c:v>
                </c:pt>
                <c:pt idx="7">
                  <c:v>419457690</c:v>
                </c:pt>
                <c:pt idx="8">
                  <c:v>458000000</c:v>
                </c:pt>
                <c:pt idx="9">
                  <c:v>350000000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90-4646-ACDD-C638A02E8C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8273407"/>
        <c:axId val="1566632143"/>
      </c:lineChart>
      <c:catAx>
        <c:axId val="1478273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66632143"/>
        <c:crosses val="autoZero"/>
        <c:auto val="1"/>
        <c:lblAlgn val="ctr"/>
        <c:lblOffset val="100"/>
        <c:noMultiLvlLbl val="0"/>
      </c:catAx>
      <c:valAx>
        <c:axId val="15666321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78273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2T11:39:53.086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0 0 16383,'0'0'0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FFE3953-A536-434E-A401-9338F146839A}" type="datetimeFigureOut">
              <a:rPr lang="cs-CZ" smtClean="0"/>
              <a:pPr/>
              <a:t>29.09.2021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366742F-F960-4C3F-9698-92FACA043AE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8545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75432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1950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5691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01345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Celkem: 1 235 680 123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7749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7777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Stánky ČR na zahraničních filmových trzích (MFF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Berlinale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Cannes atd.)</a:t>
            </a:r>
          </a:p>
          <a:p>
            <a:pPr lvl="0"/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Logation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Tours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 Regiony atp. 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Publikační činnost SFKMG 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3x katalog CZ filmů </a:t>
            </a:r>
          </a:p>
          <a:p>
            <a:pPr lvl="0"/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Infobrožura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coproduction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Production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guide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3x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Magazin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Czech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films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Nájem a související služby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Kancelářské potřeby, technika, IT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7965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Reziduum z loňska, že nejsme tiskárna peněz…což bohužel stále platí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6383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75494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019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915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4595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Aktualizovat podle textu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94978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057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ODRÁŽKY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27134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1" kern="1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5140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810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9449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Mám smazat, ať neprovokujeme? </a:t>
            </a:r>
            <a:r>
              <a:rPr lang="cs-CZ" dirty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43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93255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031750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48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65323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54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9914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09260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Žádné připomínky se ke mně nedostaly, můžu tedy tuto </a:t>
            </a:r>
            <a:r>
              <a:rPr lang="cs-CZ" dirty="0" err="1"/>
              <a:t>sekcy</a:t>
            </a:r>
            <a:r>
              <a:rPr lang="cs-CZ" dirty="0"/>
              <a:t> smazat?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58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6665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6507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846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58574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38418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38749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6742F-F960-4C3F-9698-92FACA043AE8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115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9CE46-E7CE-4F93-BA4E-7363B303B54C}" type="datetime1">
              <a:rPr lang="cs-CZ" smtClean="0"/>
              <a:pPr/>
              <a:t>29.09.2021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A7FD-E2A2-4145-A7DB-E788F321C30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2BF7-F206-4FEE-95E3-F2C90B80CD5E}" type="datetime1">
              <a:rPr lang="cs-CZ" smtClean="0"/>
              <a:pPr/>
              <a:t>29.09.2021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A7FD-E2A2-4145-A7DB-E788F321C30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F9DD-C8A3-4748-A78C-6221B39A7146}" type="datetime1">
              <a:rPr lang="cs-CZ" smtClean="0"/>
              <a:pPr/>
              <a:t>29.09.2021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A7FD-E2A2-4145-A7DB-E788F321C30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097A-B638-4BEF-B334-9D17682AE824}" type="datetime1">
              <a:rPr lang="cs-CZ" smtClean="0"/>
              <a:pPr/>
              <a:t>29.09.2021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A7FD-E2A2-4145-A7DB-E788F321C30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ED598-D9FE-4B17-983C-DCA40148FA36}" type="datetime1">
              <a:rPr lang="cs-CZ" smtClean="0"/>
              <a:pPr/>
              <a:t>29.09.2021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A7FD-E2A2-4145-A7DB-E788F321C30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D5156-4000-4CC6-882C-4DA0BCEE7C29}" type="datetime1">
              <a:rPr lang="cs-CZ" smtClean="0"/>
              <a:pPr/>
              <a:t>29.09.2021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A7FD-E2A2-4145-A7DB-E788F321C30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27CA-8D92-4E96-B31C-D157F0D60CA1}" type="datetime1">
              <a:rPr lang="cs-CZ" smtClean="0"/>
              <a:pPr/>
              <a:t>29.09.2021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A7FD-E2A2-4145-A7DB-E788F321C30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83C0-88C7-4FC5-8423-602606FC1F90}" type="datetime1">
              <a:rPr lang="cs-CZ" smtClean="0"/>
              <a:pPr/>
              <a:t>29.09.2021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A7FD-E2A2-4145-A7DB-E788F321C30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A6A8-E48D-43CD-8C3E-C5B687EECB0A}" type="datetime1">
              <a:rPr lang="cs-CZ" smtClean="0"/>
              <a:pPr/>
              <a:t>29.09.2021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A7FD-E2A2-4145-A7DB-E788F321C30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1E7A0-40B4-425C-BF34-975803F26DEC}" type="datetime1">
              <a:rPr lang="cs-CZ" smtClean="0"/>
              <a:pPr/>
              <a:t>29.09.2021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A7FD-E2A2-4145-A7DB-E788F321C30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3752E-4F32-4DF0-8366-92FAA5CEE8FD}" type="datetime1">
              <a:rPr lang="cs-CZ" smtClean="0"/>
              <a:pPr/>
              <a:t>29.09.2021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A7FD-E2A2-4145-A7DB-E788F321C30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58267-9F27-4046-B8D8-B6481BFD509C}" type="datetime1">
              <a:rPr lang="cs-CZ" smtClean="0"/>
              <a:pPr/>
              <a:t>29.09.2021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4A7FD-E2A2-4145-A7DB-E788F321C30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fondkinematografie.cz/legislativa-a-koncepce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sfk-ppt-screen-intro-0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>
                <a:solidFill>
                  <a:schemeClr val="bg1"/>
                </a:solidFill>
              </a:rPr>
              <a:t>Experti a expertní analýzy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endParaRPr lang="cs-CZ" sz="2400" dirty="0"/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>
                <a:solidFill>
                  <a:schemeClr val="bg1"/>
                </a:solidFill>
              </a:rPr>
              <a:t>Expertní analýzy jsou primárně</a:t>
            </a:r>
            <a:r>
              <a:rPr lang="cs-CZ" sz="2400" dirty="0"/>
              <a:t> </a:t>
            </a:r>
            <a:r>
              <a:rPr lang="cs-CZ" sz="2400" b="1" dirty="0">
                <a:solidFill>
                  <a:srgbClr val="00FF00"/>
                </a:solidFill>
              </a:rPr>
              <a:t>podkladem pro Radu </a:t>
            </a:r>
            <a:r>
              <a:rPr lang="cs-CZ" sz="2400" dirty="0">
                <a:solidFill>
                  <a:schemeClr val="bg1"/>
                </a:solidFill>
              </a:rPr>
              <a:t>a mohou sloužit jako cenná </a:t>
            </a:r>
            <a:r>
              <a:rPr lang="cs-CZ" sz="2400" b="1" dirty="0">
                <a:solidFill>
                  <a:srgbClr val="00FF00"/>
                </a:solidFill>
              </a:rPr>
              <a:t>zpětná vazba žadateli</a:t>
            </a:r>
            <a:endParaRPr lang="cs-CZ" sz="2400" dirty="0"/>
          </a:p>
          <a:p>
            <a:pPr>
              <a:lnSpc>
                <a:spcPct val="15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>
                <a:solidFill>
                  <a:schemeClr val="bg1"/>
                </a:solidFill>
              </a:rPr>
              <a:t>Analýzy</a:t>
            </a:r>
            <a:r>
              <a:rPr lang="cs-CZ" sz="2400" dirty="0"/>
              <a:t> </a:t>
            </a:r>
            <a:r>
              <a:rPr lang="cs-CZ" sz="2400" b="1" dirty="0">
                <a:solidFill>
                  <a:srgbClr val="00FA1E"/>
                </a:solidFill>
              </a:rPr>
              <a:t>nejsou pro Radu závazné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>
                <a:solidFill>
                  <a:schemeClr val="bg1"/>
                </a:solidFill>
              </a:rPr>
              <a:t>Experti analyzují </a:t>
            </a:r>
            <a:r>
              <a:rPr lang="cs-CZ" sz="2400" b="1" dirty="0">
                <a:solidFill>
                  <a:srgbClr val="00FA1E"/>
                </a:solidFill>
              </a:rPr>
              <a:t>jednotlivé projekty</a:t>
            </a:r>
            <a:r>
              <a:rPr lang="cs-CZ" sz="2400" dirty="0">
                <a:solidFill>
                  <a:schemeClr val="bg1"/>
                </a:solidFill>
              </a:rPr>
              <a:t>, Rada hodnotí </a:t>
            </a:r>
            <a:r>
              <a:rPr lang="cs-CZ" sz="2400" b="1" dirty="0">
                <a:solidFill>
                  <a:srgbClr val="00FA1E"/>
                </a:solidFill>
              </a:rPr>
              <a:t>výzvu jako celek</a:t>
            </a:r>
            <a:endParaRPr lang="cs-CZ" sz="2400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sz="2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10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718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849FF4-585F-DA44-876B-6B026F373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3600" dirty="0"/>
              <a:t>Harmonogram jedné výzvy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FA051D3-78E8-4E43-8FAE-73B1D0812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A7FD-E2A2-4145-A7DB-E788F321C30C}" type="slidenum">
              <a:rPr lang="cs-CZ" smtClean="0"/>
              <a:pPr/>
              <a:t>11</a:t>
            </a:fld>
            <a:endParaRPr lang="cs-CZ" dirty="0"/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0815E6E4-64A9-E542-9E93-23D543162B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60" y="1700808"/>
            <a:ext cx="8435280" cy="3704382"/>
          </a:xfrm>
        </p:spPr>
      </p:pic>
    </p:spTree>
    <p:extLst>
      <p:ext uri="{BB962C8B-B14F-4D97-AF65-F5344CB8AC3E}">
        <p14:creationId xmlns:p14="http://schemas.microsoft.com/office/powerpoint/2010/main" val="1639386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620688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dirty="0"/>
              <a:t>Výzvy v průběhu roku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12</a:t>
            </a:fld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04BFB69-3416-A34C-85ED-57D06F9403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34964" y="297631"/>
            <a:ext cx="50597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629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D7B422-565E-3C4B-AE79-4C16DAB2F0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83357"/>
            <a:ext cx="4038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Podpora kinematografie</a:t>
            </a:r>
          </a:p>
          <a:p>
            <a:pPr marL="0" indent="0" algn="ctr">
              <a:buNone/>
            </a:pPr>
            <a:r>
              <a:rPr lang="cs-CZ" b="1" dirty="0">
                <a:solidFill>
                  <a:srgbClr val="0000FF"/>
                </a:solidFill>
              </a:rPr>
              <a:t>350 mil. Kč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DA0A140-1AB9-744B-A6D5-2B338D5FED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783357"/>
            <a:ext cx="4038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Filmové pobídky</a:t>
            </a:r>
          </a:p>
          <a:p>
            <a:pPr marL="0" indent="0" algn="ctr">
              <a:buNone/>
            </a:pPr>
            <a:r>
              <a:rPr lang="cs-CZ" b="1" dirty="0">
                <a:solidFill>
                  <a:srgbClr val="00FA1E"/>
                </a:solidFill>
              </a:rPr>
              <a:t>800 mil. Kč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77D9E58-69AA-1340-B7ED-00561447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A7FD-E2A2-4145-A7DB-E788F321C30C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16AFAFC-18F2-2241-80E4-1F9C21CB9B18}"/>
              </a:ext>
            </a:extLst>
          </p:cNvPr>
          <p:cNvSpPr/>
          <p:nvPr/>
        </p:nvSpPr>
        <p:spPr>
          <a:xfrm>
            <a:off x="693916" y="764704"/>
            <a:ext cx="57502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SFKMG schémata podpory</a:t>
            </a:r>
          </a:p>
        </p:txBody>
      </p:sp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AC9EF5F8-EA92-D14E-8161-5C5096DE5D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7168569"/>
              </p:ext>
            </p:extLst>
          </p:nvPr>
        </p:nvGraphicFramePr>
        <p:xfrm>
          <a:off x="719572" y="3144913"/>
          <a:ext cx="7704856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685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b="1" dirty="0">
                <a:solidFill>
                  <a:srgbClr val="00FA1E"/>
                </a:solidFill>
              </a:rPr>
              <a:t>Buďme on-line!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endParaRPr lang="cs-CZ" sz="2400" dirty="0">
              <a:solidFill>
                <a:schemeClr val="bg1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bg1"/>
                </a:solidFill>
              </a:rPr>
              <a:t>Neposílejte nám psaníčka přes Českou poštu!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bg1"/>
                </a:solidFill>
              </a:rPr>
              <a:t>Na podatelnu posílejte pouze DVD!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bg1"/>
                </a:solidFill>
              </a:rPr>
              <a:t>Co jde, posílejte </a:t>
            </a:r>
            <a:r>
              <a:rPr lang="cs-CZ" sz="2400" dirty="0" err="1">
                <a:solidFill>
                  <a:schemeClr val="bg1"/>
                </a:solidFill>
              </a:rPr>
              <a:t>datovkou</a:t>
            </a:r>
            <a:r>
              <a:rPr lang="cs-CZ" sz="2400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14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748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04D35DE-C1D4-5746-ABC0-74E6DD05D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A7FD-E2A2-4145-A7DB-E788F321C30C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275C2512-A993-6F45-A024-BC0AF3830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Národní plán obnovy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endParaRPr lang="cs-CZ" sz="2400" dirty="0"/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/>
              <a:t>Původní plán s financováním z EU byl na 760 mil. Kč na 2022, 2023 a 2024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400" dirty="0"/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/>
              <a:t>Zdroje z NPO měly překlenout období transformace SFKMG na Státní fond audiovize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endParaRPr lang="cs-CZ" sz="2400" dirty="0"/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/>
              <a:t>Původní plán je mrtev – MPO přehodilo financování komponenty transformace na národní zdroje, které nejsou 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985837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04D35DE-C1D4-5746-ABC0-74E6DD05D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A7FD-E2A2-4145-A7DB-E788F321C30C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275C2512-A993-6F45-A024-BC0AF3830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Národní plán obnovy – 4 varianty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endParaRPr lang="cs-CZ" sz="2400" dirty="0"/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u="sng" dirty="0"/>
              <a:t>Varianta A:</a:t>
            </a:r>
            <a:r>
              <a:rPr lang="cs-CZ" sz="2400" dirty="0"/>
              <a:t> KK 2022 bude taková, jak ji dnes představujeme a nic se nebude měnit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400" dirty="0"/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u="sng" dirty="0"/>
              <a:t>Varianta B:</a:t>
            </a:r>
            <a:r>
              <a:rPr lang="cs-CZ" sz="2400" dirty="0"/>
              <a:t> KK 2022 bude doplněna o další nové výzvy, které budou financované z prostředků NPO z období leden – září</a:t>
            </a:r>
          </a:p>
        </p:txBody>
      </p:sp>
    </p:spTree>
    <p:extLst>
      <p:ext uri="{BB962C8B-B14F-4D97-AF65-F5344CB8AC3E}">
        <p14:creationId xmlns:p14="http://schemas.microsoft.com/office/powerpoint/2010/main" val="3009177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04D35DE-C1D4-5746-ABC0-74E6DD05D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A7FD-E2A2-4145-A7DB-E788F321C30C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275C2512-A993-6F45-A024-BC0AF3830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u="sng" dirty="0"/>
              <a:t>Varianta C:</a:t>
            </a:r>
            <a:r>
              <a:rPr lang="cs-CZ" sz="2400" dirty="0"/>
              <a:t> KK 2022 bude doplněna o další nové výzvy, neboť MK pustí SFKMG jako žadatele do svých výzev, a SFKMG pak finance přerozdělí svým žadatelům přes své výzvy (budou však vyhlašovány pouze výzvy mimo vývoj a výrobu)</a:t>
            </a:r>
            <a:endParaRPr lang="cs-CZ" sz="21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400" u="sng" dirty="0"/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u="sng" dirty="0"/>
              <a:t>Varianta D:</a:t>
            </a:r>
            <a:r>
              <a:rPr lang="cs-CZ" sz="2400" dirty="0"/>
              <a:t> dojde k rozpočtovému provizoriu a do doby schválení rozpočtu se nebudou vyhlašovat žádné výzvy (rozpočtové provizorium může trvat i několik měsíců)</a:t>
            </a:r>
          </a:p>
        </p:txBody>
      </p:sp>
    </p:spTree>
    <p:extLst>
      <p:ext uri="{BB962C8B-B14F-4D97-AF65-F5344CB8AC3E}">
        <p14:creationId xmlns:p14="http://schemas.microsoft.com/office/powerpoint/2010/main" val="1832793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04D35DE-C1D4-5746-ABC0-74E6DD05D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A7FD-E2A2-4145-A7DB-E788F321C30C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275C2512-A993-6F45-A024-BC0AF3830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Legislativa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endParaRPr lang="cs-CZ" sz="2400" dirty="0"/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/>
              <a:t>Novelizace Statutu zdržena kvůli potřebě předělat kapitolu o financování z NPO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400" dirty="0"/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/>
              <a:t>Statut by měl být postoupen do </a:t>
            </a:r>
            <a:r>
              <a:rPr lang="cs-CZ" sz="2400" dirty="0" err="1"/>
              <a:t>mezirezortu</a:t>
            </a:r>
            <a:r>
              <a:rPr lang="cs-CZ" sz="2400" dirty="0"/>
              <a:t> i filmové obci do 14 dnů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endParaRPr lang="cs-CZ" sz="2400" dirty="0"/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/>
              <a:t>Novela zákona se bude řešit s novou vládou a novým ministrem kultury a financí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032301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04D35DE-C1D4-5746-ABC0-74E6DD05D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A7FD-E2A2-4145-A7DB-E788F321C30C}" type="slidenum">
              <a:rPr lang="cs-CZ" smtClean="0"/>
              <a:pPr/>
              <a:t>19</a:t>
            </a:fld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A79C802A-9179-9A40-8F2C-873E6945BA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6045" y="860850"/>
            <a:ext cx="9536089" cy="513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541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8214" y="714356"/>
            <a:ext cx="7740000" cy="4143404"/>
          </a:xfrm>
        </p:spPr>
        <p:txBody>
          <a:bodyPr anchor="t" anchorCtr="0">
            <a:noAutofit/>
          </a:bodyPr>
          <a:lstStyle/>
          <a:p>
            <a:pPr algn="l">
              <a:lnSpc>
                <a:spcPts val="9200"/>
              </a:lnSpc>
            </a:pPr>
            <a:r>
              <a:rPr lang="cs-CZ" sz="8500" dirty="0"/>
              <a:t>Krátkodobá</a:t>
            </a:r>
            <a:br>
              <a:rPr lang="cs-CZ" sz="8500" dirty="0"/>
            </a:br>
            <a:r>
              <a:rPr lang="cs-CZ" sz="8500" dirty="0"/>
              <a:t>koncepce 2022</a:t>
            </a:r>
            <a:br>
              <a:rPr lang="cs-CZ" sz="8500" dirty="0"/>
            </a:br>
            <a:endParaRPr lang="cs-CZ" sz="8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5018117"/>
            <a:ext cx="7740000" cy="91121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2100" dirty="0"/>
              <a:t>Helena Bezděk Fraňková a Helena Bendová</a:t>
            </a:r>
          </a:p>
          <a:p>
            <a:pPr>
              <a:spcBef>
                <a:spcPts val="0"/>
              </a:spcBef>
              <a:buNone/>
            </a:pPr>
            <a:r>
              <a:rPr lang="cs-CZ" sz="2100" dirty="0"/>
              <a:t>sekretariat</a:t>
            </a:r>
            <a:r>
              <a:rPr lang="en-US" sz="2100" dirty="0"/>
              <a:t>@fondkinematografie.cz</a:t>
            </a:r>
          </a:p>
          <a:p>
            <a:pPr>
              <a:spcBef>
                <a:spcPts val="0"/>
              </a:spcBef>
              <a:buNone/>
            </a:pPr>
            <a:r>
              <a:rPr lang="cs-CZ" sz="2100" dirty="0"/>
              <a:t>29</a:t>
            </a:r>
            <a:r>
              <a:rPr lang="en-US" sz="2100" dirty="0"/>
              <a:t>. 9. 2021</a:t>
            </a:r>
            <a:endParaRPr lang="cs-CZ" sz="2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2</a:t>
            </a:fld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8214" y="714356"/>
            <a:ext cx="7740000" cy="5072098"/>
          </a:xfrm>
        </p:spPr>
        <p:txBody>
          <a:bodyPr anchor="t" anchorCtr="0">
            <a:noAutofit/>
          </a:bodyPr>
          <a:lstStyle/>
          <a:p>
            <a:pPr algn="l">
              <a:lnSpc>
                <a:spcPts val="9200"/>
              </a:lnSpc>
            </a:pPr>
            <a:r>
              <a:rPr lang="cs-CZ" sz="8500" dirty="0"/>
              <a:t>Financování Krátkodobé koncepce</a:t>
            </a:r>
            <a:br>
              <a:rPr lang="cs-CZ" sz="8500" dirty="0"/>
            </a:br>
            <a:endParaRPr lang="cs-CZ" sz="85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20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6034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21</a:t>
            </a:fld>
            <a:endParaRPr lang="cs-CZ" dirty="0">
              <a:solidFill>
                <a:schemeClr val="tx1"/>
              </a:solidFill>
            </a:endParaRP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86B47B4A-AAFA-4BB4-BC2D-98E8A4835E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5417330"/>
              </p:ext>
            </p:extLst>
          </p:nvPr>
        </p:nvGraphicFramePr>
        <p:xfrm>
          <a:off x="467544" y="751288"/>
          <a:ext cx="8312728" cy="5302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Obdélník 3">
            <a:extLst>
              <a:ext uri="{FF2B5EF4-FFF2-40B4-BE49-F238E27FC236}">
                <a16:creationId xmlns:a16="http://schemas.microsoft.com/office/drawing/2014/main" id="{8573F8CB-F65D-6049-8153-7696BEF06052}"/>
              </a:ext>
            </a:extLst>
          </p:cNvPr>
          <p:cNvSpPr/>
          <p:nvPr/>
        </p:nvSpPr>
        <p:spPr>
          <a:xfrm>
            <a:off x="5364088" y="5884292"/>
            <a:ext cx="26019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Celkem: 1 567 870 855 Kč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5940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22</a:t>
            </a:fld>
            <a:endParaRPr lang="cs-CZ" dirty="0">
              <a:solidFill>
                <a:schemeClr val="tx1"/>
              </a:solidFill>
            </a:endParaRP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6A05730C-2D25-4D13-A9FB-D40D3B56FA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8501606"/>
              </p:ext>
            </p:extLst>
          </p:nvPr>
        </p:nvGraphicFramePr>
        <p:xfrm>
          <a:off x="0" y="777859"/>
          <a:ext cx="9144000" cy="5387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id="{4E7C7DA1-8845-4853-AD03-BF9E1588CE41}"/>
              </a:ext>
            </a:extLst>
          </p:cNvPr>
          <p:cNvSpPr/>
          <p:nvPr/>
        </p:nvSpPr>
        <p:spPr>
          <a:xfrm>
            <a:off x="5724128" y="5320906"/>
            <a:ext cx="26019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Celkem: 1 567 870 855 Kč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4360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23</a:t>
            </a:fld>
            <a:endParaRPr lang="cs-CZ" dirty="0">
              <a:solidFill>
                <a:schemeClr val="tx1"/>
              </a:solidFill>
            </a:endParaRPr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F99827F4-3E97-4FC0-BB4F-B409E81187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7979348"/>
              </p:ext>
            </p:extLst>
          </p:nvPr>
        </p:nvGraphicFramePr>
        <p:xfrm>
          <a:off x="0" y="777859"/>
          <a:ext cx="9144000" cy="5302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Obdélník 3">
            <a:extLst>
              <a:ext uri="{FF2B5EF4-FFF2-40B4-BE49-F238E27FC236}">
                <a16:creationId xmlns:a16="http://schemas.microsoft.com/office/drawing/2014/main" id="{88E102F5-04AA-2A4B-A902-859938268F02}"/>
              </a:ext>
            </a:extLst>
          </p:cNvPr>
          <p:cNvSpPr/>
          <p:nvPr/>
        </p:nvSpPr>
        <p:spPr>
          <a:xfrm>
            <a:off x="5199620" y="5682374"/>
            <a:ext cx="23166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Celkem: 84 870 855 Kč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6764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544313-FD62-BB41-A1C8-A07AB84F4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1FD40A-3149-4C45-A0EA-BD27E6AA3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A7FD-E2A2-4145-A7DB-E788F321C30C}" type="slidenum">
              <a:rPr lang="cs-CZ" smtClean="0"/>
              <a:pPr/>
              <a:t>24</a:t>
            </a:fld>
            <a:endParaRPr lang="cs-CZ" dirty="0"/>
          </a:p>
        </p:txBody>
      </p:sp>
      <p:pic>
        <p:nvPicPr>
          <p:cNvPr id="5" name="Obrázek 4" descr="Obsah obrázku interiér, stůl, počítač, pracovní stůl&#10;&#10;Popis byl vytvořen automaticky">
            <a:extLst>
              <a:ext uri="{FF2B5EF4-FFF2-40B4-BE49-F238E27FC236}">
                <a16:creationId xmlns:a16="http://schemas.microsoft.com/office/drawing/2014/main" id="{05C386B6-1149-1248-AE07-56CA9B4096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5124" y="4941"/>
            <a:ext cx="11589732" cy="685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4298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8214" y="714356"/>
            <a:ext cx="7740000" cy="5072098"/>
          </a:xfrm>
        </p:spPr>
        <p:txBody>
          <a:bodyPr anchor="t" anchorCtr="0">
            <a:noAutofit/>
          </a:bodyPr>
          <a:lstStyle/>
          <a:p>
            <a:pPr algn="l">
              <a:lnSpc>
                <a:spcPts val="9200"/>
              </a:lnSpc>
            </a:pPr>
            <a:r>
              <a:rPr lang="cs-CZ" sz="8500" dirty="0"/>
              <a:t>Krátkodobá koncepce 2022</a:t>
            </a:r>
            <a:br>
              <a:rPr lang="cs-CZ" sz="8500" dirty="0"/>
            </a:br>
            <a:endParaRPr lang="cs-CZ" sz="85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25</a:t>
            </a:fld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Krátkodobá koncepce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100" dirty="0"/>
              <a:t>= plán výzev a alokací na daný rok + představení priorit Rady 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100" dirty="0"/>
              <a:t>Najdete ji na webu Fondu: </a:t>
            </a:r>
            <a:r>
              <a:rPr lang="cs-CZ" sz="2100" dirty="0">
                <a:hlinkClick r:id="rId3"/>
              </a:rPr>
              <a:t>https://fondkinematografie.cz/legislativa-a-koncepce/</a:t>
            </a:r>
            <a:r>
              <a:rPr lang="cs-CZ" sz="2100" dirty="0"/>
              <a:t> 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100" dirty="0"/>
              <a:t>Během roku ji Rada může aktualizovat.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26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8666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8214" y="714356"/>
            <a:ext cx="7740000" cy="5072098"/>
          </a:xfrm>
        </p:spPr>
        <p:txBody>
          <a:bodyPr anchor="t" anchorCtr="0">
            <a:noAutofit/>
          </a:bodyPr>
          <a:lstStyle/>
          <a:p>
            <a:pPr algn="l">
              <a:lnSpc>
                <a:spcPts val="9200"/>
              </a:lnSpc>
            </a:pPr>
            <a:r>
              <a:rPr lang="cs-CZ" sz="8500" dirty="0"/>
              <a:t>Východiska </a:t>
            </a:r>
            <a:br>
              <a:rPr lang="cs-CZ" sz="8500" dirty="0"/>
            </a:br>
            <a:r>
              <a:rPr lang="cs-CZ" sz="8500" dirty="0"/>
              <a:t>KK 2022</a:t>
            </a:r>
            <a:br>
              <a:rPr lang="cs-CZ" sz="8500" dirty="0"/>
            </a:br>
            <a:endParaRPr lang="cs-CZ" sz="85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27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9806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Aktuální nejistá situace</a:t>
            </a:r>
            <a:endParaRPr lang="cs-CZ" sz="2400" dirty="0"/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endParaRPr lang="cs-CZ" sz="2400" dirty="0"/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/>
              <a:t>KK 2022 je vypsána na 350 mil. Kč z důvodu poklesu </a:t>
            </a:r>
            <a:r>
              <a:rPr lang="cs-CZ" sz="2400" dirty="0" err="1"/>
              <a:t>parafiskálních</a:t>
            </a:r>
            <a:r>
              <a:rPr lang="cs-CZ" sz="2400" dirty="0"/>
              <a:t> poplatků z kin,</a:t>
            </a:r>
            <a:r>
              <a:rPr lang="cs-CZ" sz="2400" dirty="0">
                <a:solidFill>
                  <a:srgbClr val="00FF00"/>
                </a:solidFill>
              </a:rPr>
              <a:t> </a:t>
            </a:r>
            <a:r>
              <a:rPr lang="cs-CZ" sz="2400" b="1" dirty="0">
                <a:solidFill>
                  <a:srgbClr val="00FF00"/>
                </a:solidFill>
              </a:rPr>
              <a:t>ALE!</a:t>
            </a:r>
            <a:r>
              <a:rPr lang="cs-CZ" sz="2400" dirty="0">
                <a:solidFill>
                  <a:srgbClr val="00FF00"/>
                </a:solidFill>
              </a:rPr>
              <a:t> </a:t>
            </a:r>
            <a:r>
              <a:rPr lang="cs-CZ" sz="2400" dirty="0"/>
              <a:t>teoreticky přibydou výzvy financované z NPO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400" dirty="0"/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/>
              <a:t>Nevíme, kdy se bude schvalovat Státní rozpočet, </a:t>
            </a:r>
            <a:r>
              <a:rPr lang="cs-CZ" sz="2400" b="1" dirty="0">
                <a:solidFill>
                  <a:srgbClr val="00FF00"/>
                </a:solidFill>
              </a:rPr>
              <a:t>včetně využití prostředků NPO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endParaRPr lang="cs-CZ" sz="2400" dirty="0"/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/>
              <a:t>Předkládaná KK 2022 se tedy bude možná měnit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28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3487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785794"/>
            <a:ext cx="878497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100" dirty="0"/>
              <a:t>1. Rozpočet SFKMG na podporu kinematografie: 350 mil.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29</a:t>
            </a:fld>
            <a:endParaRPr lang="cs-CZ" dirty="0">
              <a:solidFill>
                <a:schemeClr val="tx1"/>
              </a:solidFill>
            </a:endParaRPr>
          </a:p>
        </p:txBody>
      </p:sp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7F71CDCB-5B90-A149-AC5E-1AA60D1BFC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798825"/>
              </p:ext>
            </p:extLst>
          </p:nvPr>
        </p:nvGraphicFramePr>
        <p:xfrm>
          <a:off x="935596" y="2043659"/>
          <a:ext cx="727280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31931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 err="1"/>
              <a:t>Streamuji</a:t>
            </a:r>
            <a:r>
              <a:rPr lang="cs-CZ" sz="3600" dirty="0"/>
              <a:t>, </a:t>
            </a:r>
            <a:r>
              <a:rPr lang="cs-CZ" sz="3600" dirty="0" err="1"/>
              <a:t>streamuješ</a:t>
            </a:r>
            <a:r>
              <a:rPr lang="cs-CZ" sz="3600" dirty="0"/>
              <a:t>, </a:t>
            </a:r>
            <a:r>
              <a:rPr lang="cs-CZ" sz="3600" dirty="0" err="1"/>
              <a:t>streamujeme</a:t>
            </a:r>
            <a:r>
              <a:rPr lang="cs-CZ" sz="3600" dirty="0"/>
              <a:t>!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endParaRPr lang="cs-CZ" sz="2400" dirty="0"/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/>
              <a:t>Epidemiologická situace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/>
              <a:t>Zúčastnit se můžete z domova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/>
              <a:t>Záznam bude k dispozici i po události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 err="1"/>
              <a:t>Streamovat</a:t>
            </a:r>
            <a:r>
              <a:rPr lang="cs-CZ" sz="2400" dirty="0"/>
              <a:t> můžeme déle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/>
              <a:t>Pro diváky </a:t>
            </a:r>
            <a:r>
              <a:rPr lang="cs-CZ" sz="2400" dirty="0" err="1"/>
              <a:t>streamu</a:t>
            </a:r>
            <a:r>
              <a:rPr lang="cs-CZ" sz="2400" dirty="0"/>
              <a:t>: dotazy pište do diskuze ve </a:t>
            </a:r>
            <a:r>
              <a:rPr lang="cs-CZ" sz="2400" dirty="0" err="1"/>
              <a:t>streamu</a:t>
            </a:r>
            <a:r>
              <a:rPr lang="cs-CZ" sz="2400" dirty="0"/>
              <a:t>, nikoli na FB</a:t>
            </a:r>
            <a:endParaRPr lang="cs-CZ" sz="2400" strike="sngStrike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sz="2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3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0737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FontTx/>
              <a:buChar char="-"/>
            </a:pPr>
            <a:endParaRPr lang="cs-CZ" sz="2400" dirty="0"/>
          </a:p>
          <a:p>
            <a:pPr>
              <a:spcBef>
                <a:spcPts val="0"/>
              </a:spcBef>
              <a:spcAft>
                <a:spcPts val="1800"/>
              </a:spcAft>
              <a:buFontTx/>
              <a:buChar char="-"/>
            </a:pPr>
            <a:r>
              <a:rPr lang="cs-CZ" sz="2400" dirty="0"/>
              <a:t>V roce 2022 měly být vyhlašovány dvě dvouleté výzvy </a:t>
            </a:r>
          </a:p>
          <a:p>
            <a:pPr>
              <a:spcBef>
                <a:spcPts val="0"/>
              </a:spcBef>
              <a:spcAft>
                <a:spcPts val="1800"/>
              </a:spcAft>
              <a:buFontTx/>
              <a:buChar char="-"/>
            </a:pPr>
            <a:r>
              <a:rPr lang="cs-CZ" sz="2400" dirty="0"/>
              <a:t>Aby bylo možné udržet alokace výzev ve standardní výši, potřebovala by Rada rozpočet 370 mil. Kč, nikoli 350 mil. Kč</a:t>
            </a:r>
            <a:endParaRPr lang="cs-CZ" sz="2400" dirty="0">
              <a:solidFill>
                <a:srgbClr val="00FF00"/>
              </a:solidFill>
            </a:endParaRPr>
          </a:p>
          <a:p>
            <a:pPr>
              <a:spcBef>
                <a:spcPts val="0"/>
              </a:spcBef>
              <a:spcAft>
                <a:spcPts val="1800"/>
              </a:spcAft>
              <a:buFontTx/>
              <a:buChar char="-"/>
            </a:pPr>
            <a:r>
              <a:rPr lang="cs-CZ" sz="2400" dirty="0">
                <a:solidFill>
                  <a:srgbClr val="00FF00"/>
                </a:solidFill>
              </a:rPr>
              <a:t>Pokles z důvodu nižších </a:t>
            </a:r>
            <a:r>
              <a:rPr lang="cs-CZ" sz="2400" dirty="0" err="1">
                <a:solidFill>
                  <a:srgbClr val="00FF00"/>
                </a:solidFill>
              </a:rPr>
              <a:t>parafiskálních</a:t>
            </a:r>
            <a:r>
              <a:rPr lang="cs-CZ" sz="2400" dirty="0">
                <a:solidFill>
                  <a:srgbClr val="00FF00"/>
                </a:solidFill>
              </a:rPr>
              <a:t> příjmů z kin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30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4654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2. Dlouhodobá koncepce</a:t>
            </a:r>
            <a:endParaRPr lang="cs-CZ" sz="2100" dirty="0"/>
          </a:p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3. Stabilita výzev a alokací</a:t>
            </a:r>
          </a:p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4. Dlouhodobá udržitelnost procesu udělování podpor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31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702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1" y="803275"/>
            <a:ext cx="6807968" cy="534036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Počet žádostí podaných v rámci KK 2021</a:t>
            </a:r>
            <a:endParaRPr lang="cs-CZ" sz="360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1800"/>
              </a:spcAft>
              <a:buNone/>
            </a:pPr>
            <a:endParaRPr lang="cs-CZ" sz="3600" dirty="0"/>
          </a:p>
          <a:p>
            <a:pPr marL="0" indent="0">
              <a:spcBef>
                <a:spcPts val="0"/>
              </a:spcBef>
              <a:buNone/>
            </a:pPr>
            <a:endParaRPr lang="cs-CZ" sz="2100" dirty="0"/>
          </a:p>
          <a:p>
            <a:pPr marL="0" indent="0">
              <a:spcBef>
                <a:spcPts val="0"/>
              </a:spcBef>
              <a:buNone/>
            </a:pPr>
            <a:endParaRPr lang="cs-CZ" sz="2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32</a:t>
            </a:fld>
            <a:endParaRPr lang="cs-CZ" dirty="0">
              <a:solidFill>
                <a:schemeClr val="tx1"/>
              </a:solidFill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217343"/>
              </p:ext>
            </p:extLst>
          </p:nvPr>
        </p:nvGraphicFramePr>
        <p:xfrm>
          <a:off x="1324439" y="2276872"/>
          <a:ext cx="6495122" cy="372282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177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7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228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b="1" kern="1200" dirty="0"/>
                        <a:t>okruh</a:t>
                      </a:r>
                      <a:endParaRPr lang="cs-CZ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b="1" kern="1200" dirty="0"/>
                        <a:t>podané žádostí</a:t>
                      </a:r>
                      <a:endParaRPr lang="cs-CZ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28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/>
                        <a:t>1. Vývoj </a:t>
                      </a:r>
                      <a:endParaRPr lang="cs-CZ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216</a:t>
                      </a: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28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/>
                        <a:t>2. Výroba </a:t>
                      </a:r>
                      <a:endParaRPr lang="cs-CZ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188</a:t>
                      </a: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28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/>
                        <a:t>3. Distribuce </a:t>
                      </a:r>
                      <a:endParaRPr lang="cs-CZ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28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/>
                        <a:t>4. Technický rozvoj</a:t>
                      </a:r>
                      <a:endParaRPr lang="cs-CZ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28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/>
                        <a:t>5. Propagace </a:t>
                      </a:r>
                      <a:endParaRPr lang="cs-CZ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228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/>
                        <a:t>6. Publikační činnost </a:t>
                      </a:r>
                      <a:endParaRPr lang="cs-CZ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229 (220 mimořádná)</a:t>
                      </a: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228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/>
                        <a:t>8. Vzdělávání a výchova</a:t>
                      </a:r>
                      <a:endParaRPr lang="cs-CZ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28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/>
                        <a:t>9. Filmový festival </a:t>
                      </a:r>
                      <a:endParaRPr lang="cs-CZ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228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b="1" kern="1200" dirty="0"/>
                        <a:t>CELKEM</a:t>
                      </a:r>
                      <a:endParaRPr lang="cs-CZ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739</a:t>
                      </a: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">
            <p14:nvContentPartPr>
              <p14:cNvPr id="7" name="Rukopis 6">
                <a:extLst>
                  <a:ext uri="{FF2B5EF4-FFF2-40B4-BE49-F238E27FC236}">
                    <a16:creationId xmlns:a16="http://schemas.microsoft.com/office/drawing/2014/main" id="{D8CC6EDE-9095-1C48-9DBC-EFC2F7F42A40}"/>
                  </a:ext>
                </a:extLst>
              </p14:cNvPr>
              <p14:cNvContentPartPr/>
              <p14:nvPr/>
            </p14:nvContentPartPr>
            <p14:xfrm>
              <a:off x="-1962810" y="2346300"/>
              <a:ext cx="360" cy="360"/>
            </p14:xfrm>
          </p:contentPart>
        </mc:Choice>
        <mc:Fallback xmlns="">
          <p:pic>
            <p:nvPicPr>
              <p:cNvPr id="7" name="Rukopis 6">
                <a:extLst>
                  <a:ext uri="{FF2B5EF4-FFF2-40B4-BE49-F238E27FC236}">
                    <a16:creationId xmlns:a16="http://schemas.microsoft.com/office/drawing/2014/main" xmlns="" xmlns:aink="http://schemas.microsoft.com/office/drawing/2016/ink" xmlns:p14="http://schemas.microsoft.com/office/powerpoint/2010/main" id="{D8CC6EDE-9095-1C48-9DBC-EFC2F7F42A40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-2025810" y="1968300"/>
                <a:ext cx="126000" cy="75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980646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8214" y="714356"/>
            <a:ext cx="7740000" cy="5072098"/>
          </a:xfrm>
        </p:spPr>
        <p:txBody>
          <a:bodyPr anchor="t" anchorCtr="0">
            <a:noAutofit/>
          </a:bodyPr>
          <a:lstStyle/>
          <a:p>
            <a:pPr algn="l">
              <a:lnSpc>
                <a:spcPts val="9200"/>
              </a:lnSpc>
            </a:pPr>
            <a:r>
              <a:rPr lang="cs-CZ" sz="8500" dirty="0"/>
              <a:t>Změny oproti předchozím letům</a:t>
            </a:r>
            <a:br>
              <a:rPr lang="cs-CZ" sz="8500" dirty="0"/>
            </a:br>
            <a:endParaRPr lang="cs-CZ" sz="85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33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6232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3A9E54-06DA-43B3-9086-5F3EBFB45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l"/>
            <a:r>
              <a:rPr lang="cs-CZ" dirty="0"/>
              <a:t>Obecné změny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B760F9-D5AB-4D8E-A400-25E5E3DA7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cs-CZ" dirty="0"/>
              <a:t>350 milionů (propad příjmů z </a:t>
            </a:r>
            <a:r>
              <a:rPr lang="cs-CZ" dirty="0" err="1"/>
              <a:t>parafiskálních</a:t>
            </a:r>
            <a:r>
              <a:rPr lang="cs-CZ" dirty="0"/>
              <a:t> poplatků) =&gt; snížení alokace u některých výzev a odsunutí jiných</a:t>
            </a:r>
          </a:p>
          <a:p>
            <a:r>
              <a:rPr lang="cs-CZ" dirty="0"/>
              <a:t>Důraz na diverzitu české kinematografie</a:t>
            </a:r>
          </a:p>
          <a:p>
            <a:pPr lvl="1"/>
            <a:r>
              <a:rPr lang="cs-CZ" dirty="0"/>
              <a:t>žánrové filmy</a:t>
            </a:r>
          </a:p>
          <a:p>
            <a:pPr lvl="1"/>
            <a:r>
              <a:rPr lang="cs-CZ" dirty="0"/>
              <a:t>ženy filmařky, znevýhodněné skupiny</a:t>
            </a:r>
          </a:p>
          <a:p>
            <a:r>
              <a:rPr lang="cs-CZ" dirty="0"/>
              <a:t>Udržitelná filmová produkce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43396B9-52BD-4174-8702-60949D8E0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A7FD-E2A2-4145-A7DB-E788F321C30C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639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Menší rozpočet zasáhne výzvy:</a:t>
            </a:r>
            <a:endParaRPr lang="cs-CZ" sz="21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Výroba debutu</a:t>
            </a:r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Distribuční projekty</a:t>
            </a:r>
            <a:endParaRPr lang="cs-CZ" sz="17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Celoroční činnost institucí (změněna na jednoletou výzvu)</a:t>
            </a:r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3600" dirty="0"/>
              <a:t>Odsunuty budou výzvy:</a:t>
            </a:r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cs-CZ" sz="2100" dirty="0"/>
              <a:t>Vývoj animovaného seriálu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cs-CZ" sz="2100" dirty="0"/>
              <a:t>Digitalizace a modernizace kin</a:t>
            </a:r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100" dirty="0"/>
              <a:t>V případě, že SFKMG získá v roce 2022 prostředky z NPO, prioritně bude vyhlášena výzva na kina a na vývoj anim. seriálu.</a:t>
            </a:r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cs-CZ" sz="21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cs-CZ" sz="100" dirty="0"/>
          </a:p>
          <a:p>
            <a:pPr marL="457200" indent="-457200">
              <a:buFont typeface="+mj-lt"/>
              <a:buAutoNum type="arabicPeriod"/>
            </a:pPr>
            <a:endParaRPr lang="cs-CZ" sz="2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35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4964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Vývoj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Stále platí sloučení výzvy pro Kompletní vývoj animovaného filmu a Výrobu animovaného filmu</a:t>
            </a:r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cs-CZ" sz="21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Výzva Vývoj animovaného seriálu nebude vyhlášena (vyhlášena bude až v rámci NPO výzev, pravděpodobně s navýšenou alokací a zároveň s vývojem hraného a dokumentárního seriálu)</a:t>
            </a:r>
            <a:endParaRPr lang="cs-CZ" sz="2100" u="sng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cs-CZ" sz="100" dirty="0"/>
          </a:p>
          <a:p>
            <a:pPr marL="457200" indent="-457200">
              <a:buFont typeface="+mj-lt"/>
              <a:buAutoNum type="arabicPeriod"/>
            </a:pPr>
            <a:endParaRPr lang="cs-CZ" sz="2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36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889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Výroba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Výzvy budou vyhlášeny v obvyklých termínech KK 2021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17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Opět dvě výzvy na minoritní koprodukce</a:t>
            </a:r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cs-CZ" sz="21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Výzva Výroba debutu se sníženou alokací z 15 mil. Kč na 10 mil. Kč</a:t>
            </a:r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cs-CZ" sz="2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37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9555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Distribuce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Distribuce bude stále průběžná a vyhlašována jako dvě půlroční výzvy</a:t>
            </a:r>
          </a:p>
          <a:p>
            <a:pPr marL="760413" lvl="2" indent="-360363">
              <a:lnSpc>
                <a:spcPct val="110000"/>
              </a:lnSpc>
              <a:spcBef>
                <a:spcPts val="0"/>
              </a:spcBef>
            </a:pPr>
            <a:r>
              <a:rPr lang="cs-CZ" sz="2100" dirty="0"/>
              <a:t>I nadále není nutné poslat žádost 90 dní před premiérou</a:t>
            </a:r>
          </a:p>
          <a:p>
            <a:pPr marL="760413" lvl="2" indent="-360363"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Výzva na distribuční projekty se sníženou alokací 2,5 mil. Kč (místo 3 mil. Kč)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38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474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3600" dirty="0"/>
              <a:t>Technický rozvoj a modernizace kinematografie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cs-CZ" sz="2100" dirty="0"/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Vyhlášení klasické výzvy je odsunuto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cs-CZ" sz="2100" dirty="0"/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Oblast technického rozvoje kin bude inovována pomocí prostředků NPO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39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404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KK poprvé není v tištěné formě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endParaRPr lang="cs-CZ" sz="2400" dirty="0"/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/>
              <a:t>KK 2022 bude pravděpodobně velmi proměnná, čeká nás hodně změn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/>
              <a:t>Sledujte náš web a FB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4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933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Propagace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Účast českých filmů na zahraničních festivalech</a:t>
            </a:r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cs-CZ" sz="2100" dirty="0"/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Podpora dobrého jména české kinematografie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cs-CZ" sz="1700" dirty="0"/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Výzva Celoroční činnost institucí výjimečně jako jednoletá s poloviční alokací 7 mil. Kč</a:t>
            </a:r>
          </a:p>
          <a:p>
            <a:pPr marL="857250" lvl="1" indent="-4572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700" dirty="0"/>
              <a:t>Jako dvouletá bude výzva opět vyhlášena od KK 2023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40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1430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Publikace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Výzvy budou vyhlášeny v obvyklých termínech s obvyklými alokacemi</a:t>
            </a:r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cs-CZ" sz="21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cs-CZ" sz="2100" dirty="0"/>
          </a:p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Vzdělávání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Výzva bude vyhlášena opět jako dvouletá s alokací 7,5 mil. Kč</a:t>
            </a:r>
            <a:endParaRPr lang="cs-CZ" sz="1700" dirty="0"/>
          </a:p>
          <a:p>
            <a:pPr marL="760413" lvl="2" indent="-360363">
              <a:lnSpc>
                <a:spcPct val="110000"/>
              </a:lnSpc>
              <a:spcBef>
                <a:spcPts val="0"/>
              </a:spcBef>
              <a:buFont typeface="+mj-lt"/>
              <a:buAutoNum type="alphaLcPeriod"/>
            </a:pPr>
            <a:endParaRPr lang="cs-CZ" sz="1700" dirty="0"/>
          </a:p>
          <a:p>
            <a:pPr marL="457200" indent="-457200">
              <a:buFont typeface="+mj-lt"/>
              <a:buAutoNum type="arabicPeriod"/>
            </a:pPr>
            <a:endParaRPr lang="cs-CZ" sz="21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cs-CZ" sz="2100" dirty="0"/>
          </a:p>
          <a:p>
            <a:pPr marL="457200" indent="-457200">
              <a:buFont typeface="+mj-lt"/>
              <a:buAutoNum type="arabicPeriod"/>
            </a:pPr>
            <a:endParaRPr lang="cs-CZ" sz="2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41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0288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Festivaly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Výzva bude vyhlášena v obvyklém termínu s obvyklou alokací</a:t>
            </a:r>
            <a:endParaRPr lang="cs-CZ" sz="1700" dirty="0"/>
          </a:p>
          <a:p>
            <a:pPr marL="457200" indent="-457200">
              <a:buNone/>
            </a:pPr>
            <a:endParaRPr lang="cs-CZ" sz="21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cs-CZ" sz="2100" dirty="0"/>
          </a:p>
          <a:p>
            <a:pPr marL="457200" indent="-457200">
              <a:buFont typeface="+mj-lt"/>
              <a:buAutoNum type="arabicPeriod"/>
            </a:pPr>
            <a:endParaRPr lang="cs-CZ" sz="2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42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5142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Rezerva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V KK 2022 </a:t>
            </a:r>
            <a:r>
              <a:rPr lang="cs-CZ" sz="2100" dirty="0">
                <a:solidFill>
                  <a:srgbClr val="FF0000"/>
                </a:solidFill>
              </a:rPr>
              <a:t>nepočítá</a:t>
            </a:r>
            <a:r>
              <a:rPr lang="cs-CZ" sz="2100" dirty="0"/>
              <a:t> Rada SFKMG s rezervou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43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220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8214" y="714356"/>
            <a:ext cx="7740000" cy="5072098"/>
          </a:xfrm>
        </p:spPr>
        <p:txBody>
          <a:bodyPr anchor="t" anchorCtr="0">
            <a:noAutofit/>
          </a:bodyPr>
          <a:lstStyle/>
          <a:p>
            <a:pPr algn="l">
              <a:lnSpc>
                <a:spcPts val="9200"/>
              </a:lnSpc>
            </a:pPr>
            <a:r>
              <a:rPr lang="cs-CZ" sz="8500" dirty="0"/>
              <a:t>Předpokládané výzvy z prostředků NPO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44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4053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B760F9-D5AB-4D8E-A400-25E5E3DA7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281339"/>
          </a:xfrm>
        </p:spPr>
        <p:txBody>
          <a:bodyPr>
            <a:normAutofit/>
          </a:bodyPr>
          <a:lstStyle/>
          <a:p>
            <a:r>
              <a:rPr lang="cs-CZ" sz="2800" dirty="0"/>
              <a:t>Není jisté, které výzvy bude možné přidat již do KK 2022 =&gt; část se objeví až v KK 2023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Prioritu mají výzvy</a:t>
            </a:r>
          </a:p>
          <a:p>
            <a:pPr lvl="1"/>
            <a:r>
              <a:rPr lang="cs-CZ" sz="2400" dirty="0"/>
              <a:t>Technický rozvoj a modernizace kinematografie</a:t>
            </a:r>
          </a:p>
          <a:p>
            <a:pPr lvl="1"/>
            <a:r>
              <a:rPr lang="cs-CZ" sz="2400" dirty="0"/>
              <a:t>Vývoj animovaných, hraných a dokumentárních seriálů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43396B9-52BD-4174-8702-60949D8E0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A7FD-E2A2-4145-A7DB-E788F321C30C}" type="slidenum">
              <a:rPr lang="cs-CZ" smtClean="0"/>
              <a:pPr/>
              <a:t>45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2740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Vývoj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Vývoj animovaného seriálu</a:t>
            </a:r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cs-CZ" sz="21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Vývoj hraného seriálu</a:t>
            </a:r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cs-CZ" sz="21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Vývoj dokumentárního seriálu</a:t>
            </a:r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cs-CZ" sz="100" dirty="0"/>
          </a:p>
          <a:p>
            <a:pPr marL="457200" indent="-457200">
              <a:buFont typeface="+mj-lt"/>
              <a:buAutoNum type="arabicPeriod"/>
            </a:pPr>
            <a:endParaRPr lang="cs-CZ" sz="2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46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03171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Výroba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Pro rozšíření okruhu je nutná novela zákona o audiovizi a následná novela Statutu SFKMG</a:t>
            </a:r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cs-CZ" sz="2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47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71704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Distribuce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Průběžná distribuce navýšena a inovována</a:t>
            </a:r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cs-CZ" sz="21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Podpora distribuce českých filmů v zahraničí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48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81776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3600" dirty="0"/>
              <a:t>Technický rozvoj a modernizace kinematografie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cs-CZ" sz="2100" dirty="0"/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Nová výzva na inovace směřující k vyššímu komfortu diváka a dramaturgické diverzitě -&gt; </a:t>
            </a:r>
            <a:r>
              <a:rPr lang="cs-CZ" sz="2100" b="1" dirty="0">
                <a:solidFill>
                  <a:srgbClr val="00FF00"/>
                </a:solidFill>
              </a:rPr>
              <a:t>prioritní výzva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cs-CZ" sz="2100" dirty="0"/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Výzva pro podporu technického rozvoje animačních studií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49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58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400" b="1" dirty="0"/>
          </a:p>
          <a:p>
            <a:pPr marL="0" indent="0" algn="ctr">
              <a:buNone/>
            </a:pPr>
            <a:r>
              <a:rPr lang="cs-CZ" sz="4400" b="1" dirty="0"/>
              <a:t>Opakování matka moudrosti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A7FD-E2A2-4145-A7DB-E788F321C30C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02224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3600" dirty="0"/>
              <a:t>Zachování a zpřístupňování národního dědictví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cs-CZ" sz="2100" dirty="0"/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Výzva na digitalizaci filmů vyrobených po roce 1992, kde správcem práv není stát, ale soukromý producent/výrobce  =&gt; další distribuční možnosti starších filmů</a:t>
            </a:r>
            <a:endParaRPr lang="cs-CZ" sz="2100" b="1" dirty="0">
              <a:solidFill>
                <a:srgbClr val="00FF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50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77635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3600" dirty="0"/>
              <a:t>Vzdělávání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cs-CZ" sz="2100" dirty="0"/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Výzva určená pro vzdělávání jednotlivců -&gt; rezidenční pobyty, vzdělávací programy atp.</a:t>
            </a:r>
            <a:endParaRPr lang="cs-CZ" sz="2100" b="1" dirty="0">
              <a:solidFill>
                <a:srgbClr val="00FF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51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92508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Ochrana práv ke kinematografickým dílům a jejich záznamům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/>
              <a:t>Výzva určená</a:t>
            </a:r>
          </a:p>
          <a:p>
            <a:pPr marL="685800" lvl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700" dirty="0"/>
              <a:t>pro producenty na mazání jejich obsahu nelegálně zpřístupněnému on-line</a:t>
            </a:r>
          </a:p>
          <a:p>
            <a:pPr marL="685800" lvl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700" dirty="0"/>
              <a:t>pro VOD portály na ochranu jejich vlastních systémů</a:t>
            </a:r>
          </a:p>
          <a:p>
            <a:pPr marL="685800" lvl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700" dirty="0"/>
              <a:t>pro osvětu filmových profesionálů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52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48864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Manuál pro žadatele a příjemce dotace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400" dirty="0"/>
              <a:t>Obsahuje kapitoly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sz="1700" dirty="0"/>
              <a:t>Co a jak Rada podporuje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sz="1700" dirty="0"/>
              <a:t>Proces podávání žádostí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sz="1700" dirty="0"/>
              <a:t>Slyšení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sz="1700" dirty="0"/>
              <a:t>Hodnocení Radou a rozhodnutí o podpoře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sz="1700" dirty="0"/>
              <a:t>Žádost o změnu podpořeného projektu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sz="1700" dirty="0"/>
              <a:t>Dokončení projektu a vyúčtování</a:t>
            </a:r>
            <a:endParaRPr lang="cs-CZ" sz="1300" dirty="0"/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13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200" dirty="0"/>
              <a:t>Dostupný na webu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endParaRPr 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53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587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8214" y="714356"/>
            <a:ext cx="7740000" cy="5072098"/>
          </a:xfrm>
        </p:spPr>
        <p:txBody>
          <a:bodyPr anchor="t" anchorCtr="0">
            <a:noAutofit/>
          </a:bodyPr>
          <a:lstStyle/>
          <a:p>
            <a:pPr algn="l">
              <a:lnSpc>
                <a:spcPts val="9200"/>
              </a:lnSpc>
            </a:pPr>
            <a:r>
              <a:rPr lang="cs-CZ" sz="8500" dirty="0"/>
              <a:t>Novela Statutu SFKMG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54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575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3"/>
            <a:ext cx="7643866" cy="545151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Úprava bodovacích kritérií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100" dirty="0"/>
              <a:t>Vývoj a výroba: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55</a:t>
            </a:fld>
            <a:endParaRPr lang="cs-CZ" dirty="0">
              <a:solidFill>
                <a:schemeClr val="tx1"/>
              </a:solidFill>
            </a:endParaRP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8ADAA054-BA6D-6B4D-973D-023D5246C6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241335"/>
              </p:ext>
            </p:extLst>
          </p:nvPr>
        </p:nvGraphicFramePr>
        <p:xfrm>
          <a:off x="754837" y="2708920"/>
          <a:ext cx="7634326" cy="196048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415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8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228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b="1" kern="1200" dirty="0"/>
                        <a:t>A Obsahová kvalita projektu</a:t>
                      </a:r>
                      <a:endParaRPr lang="cs-CZ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b="1" kern="1200" dirty="0"/>
                        <a:t>B Realizační kvalita projektu</a:t>
                      </a:r>
                      <a:endParaRPr lang="cs-CZ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28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A1 Umělecká kvalita (max. 40 bodů)</a:t>
                      </a: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 Personální zajištění (max. 10 bodů)</a:t>
                      </a: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28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/>
                        <a:t>A2 Přínos a význam (max. 15 bodů)</a:t>
                      </a:r>
                      <a:endParaRPr lang="cs-CZ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 Producentská koncepce a ekonomika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(max. 25 bodů)</a:t>
                      </a: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28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B3 Profil žadatele (max. 5 bodů)</a:t>
                      </a: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28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 Formální kvalita žádosti (max. 5 bodů)</a:t>
                      </a:r>
                    </a:p>
                  </a:txBody>
                  <a:tcPr marL="66414" marR="66414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2610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3"/>
            <a:ext cx="7643866" cy="545151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Úprava bodovacích kritérií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100" dirty="0"/>
              <a:t>Ostatní okruhy: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AutoNum type="alphaUcParenR"/>
            </a:pPr>
            <a:r>
              <a:rPr lang="cs-CZ" sz="2100" dirty="0"/>
              <a:t>kritéria zaměřená na obsahovou a/nebo tvůrčí kvalitu projektu (max. 60 bodů)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AutoNum type="alphaUcParenR"/>
            </a:pPr>
            <a:r>
              <a:rPr lang="cs-CZ" sz="2100" dirty="0"/>
              <a:t>kritéria zaměřená na organizační a/nebo ekonomickou realizovatelnost projektu (max. 40 bodů)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56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87110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Skupiny odborníků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100" dirty="0"/>
              <a:t>Rada bude mít možnost sestavit odbornou skupinu, které stanoví rozsah činnosti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sz="21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100" dirty="0"/>
              <a:t>Nutnost zvláště kvůli nastavení nových výzev</a:t>
            </a:r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cs-CZ" sz="21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100" dirty="0"/>
          </a:p>
          <a:p>
            <a:pPr marL="457200" indent="-457200">
              <a:buFont typeface="+mj-lt"/>
              <a:buAutoNum type="arabicPeriod"/>
            </a:pPr>
            <a:endParaRPr lang="cs-CZ" sz="2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57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4946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8214" y="714356"/>
            <a:ext cx="7740000" cy="5072098"/>
          </a:xfrm>
        </p:spPr>
        <p:txBody>
          <a:bodyPr anchor="t" anchorCtr="0">
            <a:noAutofit/>
          </a:bodyPr>
          <a:lstStyle/>
          <a:p>
            <a:pPr algn="l">
              <a:lnSpc>
                <a:spcPts val="9200"/>
              </a:lnSpc>
            </a:pPr>
            <a:r>
              <a:rPr lang="cs-CZ" sz="8500" dirty="0"/>
              <a:t>Vaše připomínky a návrhy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58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64173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800" dirty="0"/>
              <a:t>Vaše připomínky jsme pročetli a máme je v patrnosti, budou užitečné při plánování výzev z NPO (některé plánované výzvy odpovídají požadavkům z připomínek) a transformace na Fond audiovize (taktéž jsou tam připomínky, které plánovaná transformace naplní)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100" dirty="0"/>
          </a:p>
          <a:p>
            <a:pPr marL="457200" indent="-457200">
              <a:buFont typeface="+mj-lt"/>
              <a:buAutoNum type="arabicPeriod"/>
            </a:pPr>
            <a:endParaRPr lang="cs-CZ" sz="2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59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086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endParaRPr lang="cs-CZ" sz="2400" dirty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cs-CZ" sz="2800" b="1" dirty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cs-CZ" sz="2800" b="1" dirty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bg1"/>
                </a:solidFill>
              </a:rPr>
              <a:t>SFKMG ≠ SFK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>
              <a:solidFill>
                <a:schemeClr val="bg1"/>
              </a:solidFill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>
              <a:solidFill>
                <a:schemeClr val="bg1"/>
              </a:solidFill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100" dirty="0">
                <a:solidFill>
                  <a:schemeClr val="bg1"/>
                </a:solidFill>
              </a:rPr>
              <a:t>SFKMG = </a:t>
            </a:r>
            <a:r>
              <a:rPr lang="cs-CZ" sz="2100" b="1" dirty="0">
                <a:solidFill>
                  <a:schemeClr val="bg1"/>
                </a:solidFill>
              </a:rPr>
              <a:t>S</a:t>
            </a:r>
            <a:r>
              <a:rPr lang="cs-CZ" sz="2100" dirty="0">
                <a:solidFill>
                  <a:schemeClr val="bg1"/>
                </a:solidFill>
              </a:rPr>
              <a:t>tátní </a:t>
            </a:r>
            <a:r>
              <a:rPr lang="cs-CZ" sz="2100" b="1" dirty="0">
                <a:solidFill>
                  <a:schemeClr val="bg1"/>
                </a:solidFill>
              </a:rPr>
              <a:t>F</a:t>
            </a:r>
            <a:r>
              <a:rPr lang="cs-CZ" sz="2100" dirty="0">
                <a:solidFill>
                  <a:schemeClr val="bg1"/>
                </a:solidFill>
              </a:rPr>
              <a:t>ond </a:t>
            </a:r>
            <a:r>
              <a:rPr lang="cs-CZ" sz="2100" b="1" dirty="0" err="1">
                <a:solidFill>
                  <a:schemeClr val="bg1"/>
                </a:solidFill>
              </a:rPr>
              <a:t>K</a:t>
            </a:r>
            <a:r>
              <a:rPr lang="cs-CZ" sz="2100" dirty="0" err="1">
                <a:solidFill>
                  <a:schemeClr val="bg1"/>
                </a:solidFill>
              </a:rPr>
              <a:t>ine</a:t>
            </a:r>
            <a:r>
              <a:rPr lang="cs-CZ" sz="2100" b="1" dirty="0" err="1">
                <a:solidFill>
                  <a:schemeClr val="bg1"/>
                </a:solidFill>
              </a:rPr>
              <a:t>M</a:t>
            </a:r>
            <a:r>
              <a:rPr lang="cs-CZ" sz="2100" dirty="0" err="1">
                <a:solidFill>
                  <a:schemeClr val="bg1"/>
                </a:solidFill>
              </a:rPr>
              <a:t>ato</a:t>
            </a:r>
            <a:r>
              <a:rPr lang="cs-CZ" sz="2100" b="1" dirty="0" err="1">
                <a:solidFill>
                  <a:schemeClr val="bg1"/>
                </a:solidFill>
              </a:rPr>
              <a:t>G</a:t>
            </a:r>
            <a:r>
              <a:rPr lang="cs-CZ" sz="2100" dirty="0" err="1">
                <a:solidFill>
                  <a:schemeClr val="bg1"/>
                </a:solidFill>
              </a:rPr>
              <a:t>rafie</a:t>
            </a:r>
            <a:endParaRPr lang="cs-CZ" sz="2100" dirty="0">
              <a:solidFill>
                <a:schemeClr val="bg1"/>
              </a:solidFill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cs-CZ" sz="2100" dirty="0">
              <a:solidFill>
                <a:schemeClr val="bg1"/>
              </a:solidFill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100" dirty="0">
                <a:solidFill>
                  <a:schemeClr val="bg1"/>
                </a:solidFill>
              </a:rPr>
              <a:t>SFK = </a:t>
            </a:r>
            <a:r>
              <a:rPr lang="cs-CZ" sz="2100" b="1" dirty="0">
                <a:solidFill>
                  <a:schemeClr val="bg1"/>
                </a:solidFill>
              </a:rPr>
              <a:t>S</a:t>
            </a:r>
            <a:r>
              <a:rPr lang="cs-CZ" sz="2100" dirty="0">
                <a:solidFill>
                  <a:schemeClr val="bg1"/>
                </a:solidFill>
              </a:rPr>
              <a:t>tátní </a:t>
            </a:r>
            <a:r>
              <a:rPr lang="cs-CZ" sz="2100" b="1" dirty="0">
                <a:solidFill>
                  <a:schemeClr val="bg1"/>
                </a:solidFill>
              </a:rPr>
              <a:t>F</a:t>
            </a:r>
            <a:r>
              <a:rPr lang="cs-CZ" sz="2100" dirty="0">
                <a:solidFill>
                  <a:schemeClr val="bg1"/>
                </a:solidFill>
              </a:rPr>
              <a:t>ond </a:t>
            </a:r>
            <a:r>
              <a:rPr lang="cs-CZ" sz="2100" b="1" dirty="0">
                <a:solidFill>
                  <a:schemeClr val="bg1"/>
                </a:solidFill>
              </a:rPr>
              <a:t>K</a:t>
            </a:r>
            <a:r>
              <a:rPr lang="cs-CZ" sz="2100" dirty="0">
                <a:solidFill>
                  <a:schemeClr val="bg1"/>
                </a:solidFill>
              </a:rPr>
              <a:t>ultury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6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379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7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4C5D6AAD-2EC8-B64B-A2BE-5DB15BD37A1F}"/>
              </a:ext>
            </a:extLst>
          </p:cNvPr>
          <p:cNvSpPr txBox="1"/>
          <p:nvPr/>
        </p:nvSpPr>
        <p:spPr>
          <a:xfrm>
            <a:off x="683568" y="764704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Rada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FD9FA86C-5DEB-914C-9437-4C8B0AA142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16" y="1556792"/>
            <a:ext cx="8689968" cy="4853136"/>
          </a:xfrm>
        </p:spPr>
      </p:pic>
    </p:spTree>
    <p:extLst>
      <p:ext uri="{BB962C8B-B14F-4D97-AF65-F5344CB8AC3E}">
        <p14:creationId xmlns:p14="http://schemas.microsoft.com/office/powerpoint/2010/main" val="3052829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Výzva na nominace kandidátů do Rady</a:t>
            </a:r>
            <a:endParaRPr lang="cs-CZ" sz="2400" dirty="0"/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/>
              <a:t>Bude vypsána v dohledné době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/>
              <a:t>Do PS PČR ale bude předkládat již nový ministr kultury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/>
              <a:t>Jmenovat bude již nová sněmovna po volbách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/>
              <a:t>Červenec 2022: konec mandátu Terezy </a:t>
            </a:r>
            <a:r>
              <a:rPr lang="cs-CZ" sz="2400" dirty="0" err="1"/>
              <a:t>Czesany</a:t>
            </a:r>
            <a:r>
              <a:rPr lang="cs-CZ" sz="2400" dirty="0"/>
              <a:t> Dvořákové a Ondřeje Zacha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/>
              <a:t>Říjen 2022: konec mandátu Lubora Dohnala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/>
              <a:t>Všechny tři mandáty budou mít společnou výzvu</a:t>
            </a:r>
            <a:endParaRPr lang="cs-CZ" sz="2100" dirty="0"/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8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67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785794"/>
            <a:ext cx="7643866" cy="53578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3600" dirty="0"/>
              <a:t>Rada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endParaRPr lang="cs-CZ" sz="2400" dirty="0"/>
          </a:p>
          <a:p>
            <a:pPr>
              <a:lnSpc>
                <a:spcPct val="110000"/>
              </a:lnSpc>
              <a:spcBef>
                <a:spcPts val="0"/>
              </a:spcBef>
              <a:buFont typeface="American Typewriter Light" panose="02090304020004020304" pitchFamily="18" charset="0"/>
              <a:buChar char="—"/>
            </a:pPr>
            <a:r>
              <a:rPr lang="cs-CZ" sz="2400" dirty="0"/>
              <a:t>Profesní organizace by měly o kandidátech přemýšlet strategicky a celoročně a sledovat, kterým členům bude končit mandát: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2400" dirty="0"/>
              <a:t>dramaturg → nahradit dramaturgem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2400" dirty="0"/>
              <a:t>animátor → nahradit animátorem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2400" dirty="0"/>
              <a:t>distributor → nahradit distributorem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sz="2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57950" y="5715016"/>
            <a:ext cx="2133600" cy="365125"/>
          </a:xfrm>
        </p:spPr>
        <p:txBody>
          <a:bodyPr/>
          <a:lstStyle/>
          <a:p>
            <a:fld id="{7064A7FD-E2A2-4145-A7DB-E788F321C30C}" type="slidenum">
              <a:rPr lang="cs-CZ" smtClean="0">
                <a:solidFill>
                  <a:schemeClr val="tx1"/>
                </a:solidFill>
              </a:rPr>
              <a:pPr/>
              <a:t>9</a:t>
            </a:fld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5586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átní fond kinematografi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14934</TotalTime>
  <Words>1600</Words>
  <Application>Microsoft Macintosh PowerPoint</Application>
  <PresentationFormat>Předvádění na obrazovce (4:3)</PresentationFormat>
  <Paragraphs>387</Paragraphs>
  <Slides>60</Slides>
  <Notes>30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HeadingPairs>
  <TitlesOfParts>
    <vt:vector size="64" baseType="lpstr">
      <vt:lpstr>American Typewriter Light</vt:lpstr>
      <vt:lpstr>Arial</vt:lpstr>
      <vt:lpstr>Calibri</vt:lpstr>
      <vt:lpstr>Motiv sady Office</vt:lpstr>
      <vt:lpstr>Prezentace aplikace PowerPoint</vt:lpstr>
      <vt:lpstr>Krátkodobá koncepce 2022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Harmonogram jedné výzvy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Financování Krátkodobé koncepce </vt:lpstr>
      <vt:lpstr>Prezentace aplikace PowerPoint</vt:lpstr>
      <vt:lpstr>Prezentace aplikace PowerPoint</vt:lpstr>
      <vt:lpstr>Prezentace aplikace PowerPoint</vt:lpstr>
      <vt:lpstr>Prezentace aplikace PowerPoint</vt:lpstr>
      <vt:lpstr>Krátkodobá koncepce 2022 </vt:lpstr>
      <vt:lpstr>Prezentace aplikace PowerPoint</vt:lpstr>
      <vt:lpstr>Východiska  KK 2022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Změny oproti předchozím letům </vt:lpstr>
      <vt:lpstr>Obecné změny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Předpokládané výzvy z prostředků NPO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Novela Statutu SFKMG</vt:lpstr>
      <vt:lpstr>Prezentace aplikace PowerPoint</vt:lpstr>
      <vt:lpstr>Prezentace aplikace PowerPoint</vt:lpstr>
      <vt:lpstr>Prezentace aplikace PowerPoint</vt:lpstr>
      <vt:lpstr>Vaše připomínky a návrhy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Státní fond kinematografie</dc:creator>
  <cp:lastModifiedBy>Veronika Lengálová</cp:lastModifiedBy>
  <cp:revision>435</cp:revision>
  <cp:lastPrinted>2018-01-22T08:21:49Z</cp:lastPrinted>
  <dcterms:created xsi:type="dcterms:W3CDTF">2014-05-01T19:39:31Z</dcterms:created>
  <dcterms:modified xsi:type="dcterms:W3CDTF">2021-09-29T07:46:11Z</dcterms:modified>
</cp:coreProperties>
</file>