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7" r:id="rId2"/>
    <p:sldId id="259" r:id="rId3"/>
    <p:sldId id="492" r:id="rId4"/>
    <p:sldId id="408" r:id="rId5"/>
    <p:sldId id="429" r:id="rId6"/>
    <p:sldId id="419" r:id="rId7"/>
    <p:sldId id="417" r:id="rId8"/>
    <p:sldId id="473" r:id="rId9"/>
    <p:sldId id="490" r:id="rId10"/>
    <p:sldId id="447" r:id="rId11"/>
    <p:sldId id="493" r:id="rId12"/>
    <p:sldId id="494" r:id="rId13"/>
    <p:sldId id="448" r:id="rId14"/>
    <p:sldId id="287" r:id="rId15"/>
    <p:sldId id="298" r:id="rId16"/>
    <p:sldId id="267" r:id="rId17"/>
    <p:sldId id="495" r:id="rId18"/>
    <p:sldId id="270" r:id="rId19"/>
    <p:sldId id="446" r:id="rId20"/>
    <p:sldId id="486" r:id="rId21"/>
    <p:sldId id="487" r:id="rId22"/>
    <p:sldId id="488" r:id="rId23"/>
    <p:sldId id="261" r:id="rId24"/>
    <p:sldId id="485" r:id="rId25"/>
    <p:sldId id="343" r:id="rId26"/>
    <p:sldId id="327" r:id="rId27"/>
    <p:sldId id="326" r:id="rId28"/>
    <p:sldId id="339" r:id="rId29"/>
    <p:sldId id="296" r:id="rId30"/>
    <p:sldId id="498" r:id="rId31"/>
    <p:sldId id="366" r:id="rId32"/>
    <p:sldId id="328" r:id="rId33"/>
    <p:sldId id="499" r:id="rId34"/>
    <p:sldId id="500" r:id="rId35"/>
    <p:sldId id="503" r:id="rId36"/>
    <p:sldId id="501" r:id="rId37"/>
    <p:sldId id="496" r:id="rId38"/>
    <p:sldId id="482" r:id="rId39"/>
    <p:sldId id="346" r:id="rId40"/>
    <p:sldId id="347" r:id="rId41"/>
    <p:sldId id="411" r:id="rId42"/>
    <p:sldId id="348" r:id="rId43"/>
    <p:sldId id="351" r:id="rId44"/>
    <p:sldId id="395" r:id="rId45"/>
    <p:sldId id="412" r:id="rId46"/>
    <p:sldId id="355" r:id="rId47"/>
    <p:sldId id="497" r:id="rId48"/>
    <p:sldId id="269" r:id="rId4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BA4E8E7-1911-E248-879E-9EEC802E5A09}">
          <p14:sldIdLst>
            <p14:sldId id="257"/>
            <p14:sldId id="259"/>
            <p14:sldId id="492"/>
          </p14:sldIdLst>
        </p14:section>
        <p14:section name="obecné poznámky" id="{31BA4517-AAB6-7D41-ADFE-7562696BA8A4}">
          <p14:sldIdLst>
            <p14:sldId id="408"/>
            <p14:sldId id="429"/>
            <p14:sldId id="419"/>
            <p14:sldId id="417"/>
            <p14:sldId id="473"/>
            <p14:sldId id="490"/>
            <p14:sldId id="447"/>
          </p14:sldIdLst>
        </p14:section>
        <p14:section name="Transformace" id="{6EC22E03-2FE9-0747-8699-81BFEB3B70F4}">
          <p14:sldIdLst>
            <p14:sldId id="493"/>
            <p14:sldId id="494"/>
            <p14:sldId id="448"/>
            <p14:sldId id="287"/>
            <p14:sldId id="298"/>
            <p14:sldId id="267"/>
            <p14:sldId id="495"/>
            <p14:sldId id="270"/>
          </p14:sldIdLst>
        </p14:section>
        <p14:section name="financování KK" id="{F2DB6BFA-7865-834A-B942-6C24DA86F2CD}">
          <p14:sldIdLst>
            <p14:sldId id="446"/>
            <p14:sldId id="486"/>
            <p14:sldId id="487"/>
            <p14:sldId id="488"/>
          </p14:sldIdLst>
        </p14:section>
        <p14:section name="Rada" id="{31D797BE-1163-C249-ADD6-C90E3CAE412D}">
          <p14:sldIdLst>
            <p14:sldId id="261"/>
            <p14:sldId id="485"/>
            <p14:sldId id="343"/>
            <p14:sldId id="327"/>
            <p14:sldId id="326"/>
            <p14:sldId id="339"/>
            <p14:sldId id="296"/>
            <p14:sldId id="498"/>
            <p14:sldId id="366"/>
            <p14:sldId id="328"/>
            <p14:sldId id="499"/>
            <p14:sldId id="500"/>
            <p14:sldId id="503"/>
            <p14:sldId id="501"/>
            <p14:sldId id="496"/>
            <p14:sldId id="482"/>
            <p14:sldId id="346"/>
            <p14:sldId id="347"/>
            <p14:sldId id="411"/>
            <p14:sldId id="348"/>
            <p14:sldId id="351"/>
            <p14:sldId id="395"/>
            <p14:sldId id="412"/>
            <p14:sldId id="355"/>
            <p14:sldId id="49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Microsoft Office User" initials="MOU [2]" lastIdx="1" clrIdx="1"/>
  <p:cmAuthor id="3" name="Microsoft Office User" initials="MOU [3]" lastIdx="1" clrIdx="2"/>
  <p:cmAuthor id="4" name="Microsoft Office User" initials="MOU [4]" lastIdx="1" clrIdx="3"/>
  <p:cmAuthor id="5" name="Uživatel Microsoft Office" initials="Office" lastIdx="1" clrIdx="4"/>
  <p:cmAuthor id="6" name="Uživatel Microsoft Office" initials="Office [2]" lastIdx="1" clrIdx="5"/>
  <p:cmAuthor id="7" name="Uživatel Microsoft Office" initials="Office [3]" lastIdx="1" clrIdx="6"/>
  <p:cmAuthor id="8" name="Uživatel Microsoft Office" initials="Office [4]" lastIdx="1" clrIdx="7"/>
  <p:cmAuthor id="9" name="Uživatel Microsoft Office" initials="Office [5]" lastIdx="1" clrIdx="8"/>
  <p:cmAuthor id="10" name="Monika Bartošová" initials="MB" lastIdx="79" clrIdx="9">
    <p:extLst>
      <p:ext uri="{19B8F6BF-5375-455C-9EA6-DF929625EA0E}">
        <p15:presenceInfo xmlns:p15="http://schemas.microsoft.com/office/powerpoint/2012/main" userId="S-1-5-21-3801933471-1956846387-4149155416-1307" providerId="AD"/>
      </p:ext>
    </p:extLst>
  </p:cmAuthor>
  <p:cmAuthor id="11" name="Veronika Lengálová" initials="VL" lastIdx="47" clrIdx="10">
    <p:extLst>
      <p:ext uri="{19B8F6BF-5375-455C-9EA6-DF929625EA0E}">
        <p15:presenceInfo xmlns:p15="http://schemas.microsoft.com/office/powerpoint/2012/main" userId="3d2416470d223a35" providerId="Windows Live"/>
      </p:ext>
    </p:extLst>
  </p:cmAuthor>
  <p:cmAuthor id="12" name="Uživatel systému Windows" initials="UsW" lastIdx="61" clrIdx="11"/>
  <p:cmAuthor id="13" name="Helena B" initials="HB" lastIdx="6" clrIdx="12"/>
  <p:cmAuthor id="14" name="Veronika Lengálová" initials="VL [2]" lastIdx="14" clrIdx="13">
    <p:extLst>
      <p:ext uri="{19B8F6BF-5375-455C-9EA6-DF929625EA0E}">
        <p15:presenceInfo xmlns:p15="http://schemas.microsoft.com/office/powerpoint/2012/main" userId="S::413805@muni.cz::b813a615-8119-4f24-81dc-438abcf1df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25ADB"/>
    <a:srgbClr val="0000FF"/>
    <a:srgbClr val="00FA00"/>
    <a:srgbClr val="00FA1E"/>
    <a:srgbClr val="FF0000"/>
    <a:srgbClr val="FF2A05"/>
    <a:srgbClr val="192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89437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Microsoft_Excelu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73-B54C-9211-DF78E7CBE2AF}"/>
              </c:ext>
            </c:extLst>
          </c:dPt>
          <c:dPt>
            <c:idx val="1"/>
            <c:bubble3D val="0"/>
            <c:spPr>
              <a:solidFill>
                <a:srgbClr val="00FA1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73-B54C-9211-DF78E7CBE2AF}"/>
              </c:ext>
            </c:extLst>
          </c:dPt>
          <c:dPt>
            <c:idx val="2"/>
            <c:bubble3D val="0"/>
            <c:spPr>
              <a:solidFill>
                <a:srgbClr val="E25A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73-B54C-9211-DF78E7CBE2A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73-B54C-9211-DF78E7CBE2AF}"/>
              </c:ext>
            </c:extLst>
          </c:dPt>
          <c:cat>
            <c:strRef>
              <c:f>List1!$A$2:$A$5</c:f>
              <c:strCache>
                <c:ptCount val="4"/>
                <c:pt idx="0">
                  <c:v>Podpora české kinematografie 32,92 %</c:v>
                </c:pt>
                <c:pt idx="1">
                  <c:v>Filmové pobídky 75,26 %</c:v>
                </c:pt>
                <c:pt idx="2">
                  <c:v>Autorské honoráře 1,35 %</c:v>
                </c:pt>
                <c:pt idx="3">
                  <c:v>Provoz 3,70 %</c:v>
                </c:pt>
              </c:strCache>
            </c:strRef>
          </c:cat>
          <c:val>
            <c:numRef>
              <c:f>List1!$B$2:$B$5</c:f>
              <c:numCache>
                <c:formatCode>0.00</c:formatCode>
                <c:ptCount val="4"/>
                <c:pt idx="0">
                  <c:v>32.92</c:v>
                </c:pt>
                <c:pt idx="1">
                  <c:v>75.260000000000005</c:v>
                </c:pt>
                <c:pt idx="2">
                  <c:v>1.35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3-B54C-9211-DF78E7CB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88503078979758"/>
          <c:y val="0.13790328206426697"/>
          <c:w val="0.39506649001072563"/>
          <c:h val="0.55192575501946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Příjmy SFKMG 2022 </a:t>
            </a:r>
            <a:r>
              <a:rPr lang="cs-CZ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(výhled)</a:t>
            </a:r>
          </a:p>
        </c:rich>
      </c:tx>
      <c:layout>
        <c:manualLayout>
          <c:xMode val="edge"/>
          <c:yMode val="edge"/>
          <c:x val="1.8430532070819593E-2"/>
          <c:y val="5.50894982744219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6895940779008E-2"/>
          <c:y val="0.2212411978920017"/>
          <c:w val="0.42339873140857398"/>
          <c:h val="0.730168393564958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ysClr val="window" lastClr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89-45D3-B150-D4446FB9F16E}"/>
              </c:ext>
            </c:extLst>
          </c:dPt>
          <c:dPt>
            <c:idx val="1"/>
            <c:bubble3D val="0"/>
            <c:spPr>
              <a:solidFill>
                <a:srgbClr val="00FA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89-45D3-B150-D4446FB9F16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89-45D3-B150-D4446FB9F16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89-45D3-B150-D4446FB9F16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89-45D3-B150-D4446FB9F16E}"/>
              </c:ext>
            </c:extLst>
          </c:dPt>
          <c:dPt>
            <c:idx val="5"/>
            <c:bubble3D val="0"/>
            <c:spPr>
              <a:solidFill>
                <a:sysClr val="window" lastClr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89-45D3-B150-D4446FB9F16E}"/>
              </c:ext>
            </c:extLst>
          </c:dPt>
          <c:dPt>
            <c:idx val="6"/>
            <c:bubble3D val="0"/>
            <c:spPr>
              <a:solidFill>
                <a:srgbClr val="DF25F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689-45D3-B150-D4446FB9F16E}"/>
              </c:ext>
            </c:extLst>
          </c:dPt>
          <c:dPt>
            <c:idx val="7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689-45D3-B150-D4446FB9F16E}"/>
              </c:ext>
            </c:extLst>
          </c:dPt>
          <c:dPt>
            <c:idx val="8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689-45D3-B150-D4446FB9F16E}"/>
              </c:ext>
            </c:extLst>
          </c:dPt>
          <c:dPt>
            <c:idx val="9"/>
            <c:bubble3D val="0"/>
            <c:spPr>
              <a:solidFill>
                <a:sysClr val="window" lastClr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C09-0E4D-8BF8-841509BF657C}"/>
              </c:ext>
            </c:extLst>
          </c:dPt>
          <c:dPt>
            <c:idx val="10"/>
            <c:bubble3D val="0"/>
            <c:spPr>
              <a:solidFill>
                <a:srgbClr val="FFBB3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7C09-0E4D-8BF8-841509BF657C}"/>
              </c:ext>
            </c:extLst>
          </c:dPt>
          <c:dPt>
            <c:idx val="1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E22-B844-8890-4B77236D3168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B62-4748-B1DE-807B281CA909}"/>
              </c:ext>
            </c:extLst>
          </c:dPt>
          <c:cat>
            <c:strRef>
              <c:f>'Příjmy 2019'!$A$2:$A$14</c:f>
              <c:strCache>
                <c:ptCount val="13"/>
                <c:pt idx="0">
                  <c:v>Poplatky</c:v>
                </c:pt>
                <c:pt idx="1">
                  <c:v>poplatky z TV reklamy:                            150 000 000 Kč</c:v>
                </c:pt>
                <c:pt idx="2">
                  <c:v>poplatky z kinem. představení: 12 000 000 Kč</c:v>
                </c:pt>
                <c:pt idx="3">
                  <c:v>poplatky z převzatého vysílání: 21 000 000 Kč</c:v>
                </c:pt>
                <c:pt idx="4">
                  <c:v>poplatky z VOD:                                    1 000 000 Kč</c:v>
                </c:pt>
                <c:pt idx="5">
                  <c:v>Dotace</c:v>
                </c:pt>
                <c:pt idx="6">
                  <c:v>dotace - podpora:                            189 813 877 Kč</c:v>
                </c:pt>
                <c:pt idx="7">
                  <c:v>dotace - pobídky:                     800 000 000 Kč</c:v>
                </c:pt>
                <c:pt idx="8">
                  <c:v>dotace - provoz kanceláře:                     7 400 000 Kč</c:v>
                </c:pt>
                <c:pt idx="9">
                  <c:v>Ostatní</c:v>
                </c:pt>
                <c:pt idx="10">
                  <c:v>žadatelské poplatky:                    6 000 000 Kč</c:v>
                </c:pt>
                <c:pt idx="11">
                  <c:v>výnosy z prodeje licencí:                            60 000 000 Kč</c:v>
                </c:pt>
                <c:pt idx="12">
                  <c:v>ostatní:                                                                               10 000 000 Kč</c:v>
                </c:pt>
              </c:strCache>
            </c:strRef>
          </c:cat>
          <c:val>
            <c:numRef>
              <c:f>'Příjmy 2019'!$B$2:$B$14</c:f>
              <c:numCache>
                <c:formatCode>#,##0</c:formatCode>
                <c:ptCount val="13"/>
                <c:pt idx="0">
                  <c:v>0</c:v>
                </c:pt>
                <c:pt idx="1">
                  <c:v>150000000</c:v>
                </c:pt>
                <c:pt idx="2">
                  <c:v>12000000</c:v>
                </c:pt>
                <c:pt idx="3">
                  <c:v>21000000</c:v>
                </c:pt>
                <c:pt idx="4">
                  <c:v>1000000</c:v>
                </c:pt>
                <c:pt idx="5">
                  <c:v>0</c:v>
                </c:pt>
                <c:pt idx="6">
                  <c:v>189913877</c:v>
                </c:pt>
                <c:pt idx="7">
                  <c:v>800000000</c:v>
                </c:pt>
                <c:pt idx="8">
                  <c:v>7400000</c:v>
                </c:pt>
                <c:pt idx="9">
                  <c:v>0</c:v>
                </c:pt>
                <c:pt idx="10">
                  <c:v>6000000</c:v>
                </c:pt>
                <c:pt idx="11">
                  <c:v>60000000</c:v>
                </c:pt>
                <c:pt idx="12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89-45D3-B150-D4446FB9F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lnSpc>
                <a:spcPct val="200000"/>
              </a:lnSpc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lnSpc>
                <a:spcPct val="200000"/>
              </a:lnSpc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lnSpc>
                <a:spcPct val="200000"/>
              </a:lnSpc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6834722608510706"/>
          <c:y val="1.9488970878759546E-2"/>
          <c:w val="0.25694441102848548"/>
          <c:h val="0.9121481867897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SFKMG 2022 </a:t>
            </a:r>
            <a:r>
              <a:rPr lang="cs-CZ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(výhled)</a:t>
            </a:r>
          </a:p>
        </c:rich>
      </c:tx>
      <c:layout>
        <c:manualLayout>
          <c:xMode val="edge"/>
          <c:yMode val="edge"/>
          <c:x val="6.7492235345581852E-2"/>
          <c:y val="5.993007817249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902591863517061"/>
          <c:y val="0.24554682228774494"/>
          <c:w val="0.41366986384766447"/>
          <c:h val="0.661668504581890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EB-418C-BFA0-2994C9041345}"/>
              </c:ext>
            </c:extLst>
          </c:dPt>
          <c:dPt>
            <c:idx val="1"/>
            <c:bubble3D val="0"/>
            <c:spPr>
              <a:solidFill>
                <a:srgbClr val="00FA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EB-418C-BFA0-2994C904134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CEB-418C-BFA0-2994C9041345}"/>
              </c:ext>
            </c:extLst>
          </c:dPt>
          <c:dPt>
            <c:idx val="3"/>
            <c:bubble3D val="0"/>
            <c:spPr>
              <a:solidFill>
                <a:srgbClr val="DF25F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CEB-418C-BFA0-2994C904134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9C-1A45-8C54-582FCCEED87A}"/>
              </c:ext>
            </c:extLst>
          </c:dPt>
          <c:dLbls>
            <c:delete val="1"/>
          </c:dLbls>
          <c:cat>
            <c:strRef>
              <c:f>List2!$A$2:$A$6</c:f>
              <c:strCache>
                <c:ptCount val="4"/>
                <c:pt idx="0">
                  <c:v>Podpora kinematografie: 374 090 877 Kč</c:v>
                </c:pt>
                <c:pt idx="1">
                  <c:v>Filmové pobídky:                  800 000 000 Kč</c:v>
                </c:pt>
                <c:pt idx="2">
                  <c:v>Autorské honoráře:             23 000 000 Kč</c:v>
                </c:pt>
                <c:pt idx="3">
                  <c:v>Provoz kanceláře:                60 223 000 Kč</c:v>
                </c:pt>
              </c:strCache>
            </c:strRef>
          </c:cat>
          <c:val>
            <c:numRef>
              <c:f>List2!$B$2:$B$6</c:f>
              <c:numCache>
                <c:formatCode>#,##0</c:formatCode>
                <c:ptCount val="5"/>
                <c:pt idx="0">
                  <c:v>374090877</c:v>
                </c:pt>
                <c:pt idx="1">
                  <c:v>800000000</c:v>
                </c:pt>
                <c:pt idx="2">
                  <c:v>23000000</c:v>
                </c:pt>
                <c:pt idx="3">
                  <c:v>60223000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EB-418C-BFA0-2994C90413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71019247594050761"/>
          <c:y val="0.15243533808697829"/>
          <c:w val="0.21632742782152237"/>
          <c:h val="0.61782143483599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Plánované provozní výdaje</a:t>
            </a:r>
            <a:r>
              <a:rPr lang="cs-CZ" sz="2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kanceláře SFKMG 2022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7430555555555549E-2"/>
          <c:y val="5.02991071201243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962576552930886"/>
          <c:y val="0.22913385826771643"/>
          <c:w val="0.42630424321959776"/>
          <c:h val="0.644288528795361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F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D-4199-8984-1BEEAA77239F}"/>
              </c:ext>
            </c:extLst>
          </c:dPt>
          <c:dPt>
            <c:idx val="1"/>
            <c:bubble3D val="0"/>
            <c:spPr>
              <a:solidFill>
                <a:srgbClr val="DF25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D-4199-8984-1BEEAA77239F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D-4199-8984-1BEEAA77239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3-6D4D-91A1-EB55444D1A82}"/>
              </c:ext>
            </c:extLst>
          </c:dPt>
          <c:cat>
            <c:strRef>
              <c:f>'Provoz kanceláře 2019'!$A$2:$A$5</c:f>
              <c:strCache>
                <c:ptCount val="4"/>
                <c:pt idx="0">
                  <c:v>Odměny členům Rady a Komise a platy zaměstnanců (včetně odvodů):                                                     38 330 000 Kč</c:v>
                </c:pt>
                <c:pt idx="1">
                  <c:v>Odměny za expertní analýzy expertům dle zákona o audiovizi:                                                                                                                        3 000 000 Kč</c:v>
                </c:pt>
                <c:pt idx="2">
                  <c:v>Autorské honoráře (OSA, Dilia, Intergram):                                                                                                     23 000 000 Kč</c:v>
                </c:pt>
                <c:pt idx="3">
                  <c:v>Ostatní výdaje (Nájem a související služby, kancelářské potřeby, technika, IT, publikační činnost - katalogy, brožury, stánky ČR na zahraničních festivalech aj.):                                   18 883 877 Kč</c:v>
                </c:pt>
              </c:strCache>
            </c:strRef>
          </c:cat>
          <c:val>
            <c:numRef>
              <c:f>'Provoz kanceláře 2019'!$B$2:$B$5</c:f>
              <c:numCache>
                <c:formatCode>#,##0</c:formatCode>
                <c:ptCount val="4"/>
                <c:pt idx="0">
                  <c:v>38330000</c:v>
                </c:pt>
                <c:pt idx="1">
                  <c:v>3000000</c:v>
                </c:pt>
                <c:pt idx="2">
                  <c:v>23000000</c:v>
                </c:pt>
                <c:pt idx="3">
                  <c:v>18883877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9D-4199-8984-1BEEAA772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59315748031496029"/>
          <c:y val="0.19934533835532303"/>
          <c:w val="0.33451815398075263"/>
          <c:h val="0.65350289809234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FF00"/>
              </a:solidFill>
              <a:ln w="9525">
                <a:solidFill>
                  <a:srgbClr val="00FF00"/>
                </a:solidFill>
              </a:ln>
              <a:effectLst/>
            </c:spPr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List1!$B$2:$B$12</c:f>
              <c:numCache>
                <c:formatCode>#,##0</c:formatCode>
                <c:ptCount val="11"/>
                <c:pt idx="0">
                  <c:v>95143000</c:v>
                </c:pt>
                <c:pt idx="1">
                  <c:v>200000000</c:v>
                </c:pt>
                <c:pt idx="2">
                  <c:v>215511499</c:v>
                </c:pt>
                <c:pt idx="3">
                  <c:v>350000000</c:v>
                </c:pt>
                <c:pt idx="4">
                  <c:v>363595000</c:v>
                </c:pt>
                <c:pt idx="5">
                  <c:v>356980000</c:v>
                </c:pt>
                <c:pt idx="6">
                  <c:v>193159000</c:v>
                </c:pt>
                <c:pt idx="7">
                  <c:v>419457690</c:v>
                </c:pt>
                <c:pt idx="8">
                  <c:v>458000000</c:v>
                </c:pt>
                <c:pt idx="9">
                  <c:v>364500000</c:v>
                </c:pt>
                <c:pt idx="10">
                  <c:v>350000000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90-4646-ACDD-C638A02E8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58112"/>
        <c:axId val="172059648"/>
      </c:lineChart>
      <c:catAx>
        <c:axId val="17205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9648"/>
        <c:crosses val="autoZero"/>
        <c:auto val="1"/>
        <c:lblAlgn val="ctr"/>
        <c:lblOffset val="100"/>
        <c:noMultiLvlLbl val="0"/>
      </c:catAx>
      <c:valAx>
        <c:axId val="1720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0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1:39:53.086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FFE3953-A536-434E-A401-9338F146839A}" type="datetimeFigureOut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66742F-F960-4C3F-9698-92FACA043AE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5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27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96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NAHRADIT OBRÁZEK PŘED PREZENTACÍ</a:t>
            </a:r>
          </a:p>
        </p:txBody>
      </p:sp>
    </p:spTree>
    <p:extLst>
      <p:ext uri="{BB962C8B-B14F-4D97-AF65-F5344CB8AC3E}">
        <p14:creationId xmlns:p14="http://schemas.microsoft.com/office/powerpoint/2010/main" val="162144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771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57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13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774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7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Stánky ČR na zahraničních filmových trzích (MFF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Berlinale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Cannes atd.)</a:t>
            </a:r>
          </a:p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Regiony atp.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Publikační činnost SFKMG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 katalog CZ filmů </a:t>
            </a:r>
          </a:p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Infobrožura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coproduction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3x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Magazin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Czech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films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Nájem a související služby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Kancelářské potřeby, technika, IT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9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549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57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543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01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15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5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kern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140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356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81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944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325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65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6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10 let fondu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18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info</a:t>
            </a:r>
            <a:r>
              <a:rPr lang="cs-CZ" dirty="0"/>
              <a:t> ke streamu: záznam bude k dispozici sestříhaný cca za týden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5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19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84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5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84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NAHRADIT OBRÁZEK PŘED PREZENTACÍ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742F-F960-4C3F-9698-92FACA043AE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57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CE46-E7CE-4F93-BA4E-7363B303B54C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2BF7-F206-4FEE-95E3-F2C90B80CD5E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F9DD-C8A3-4748-A78C-6221B39A7146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97A-B638-4BEF-B334-9D17682AE824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D598-D9FE-4B17-983C-DCA40148FA36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156-4000-4CC6-882C-4DA0BCEE7C29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27CA-8D92-4E96-B31C-D157F0D60CA1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83C0-88C7-4FC5-8423-602606FC1F90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A6A8-E48D-43CD-8C3E-C5B687EECB0A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E7A0-40B4-425C-BF34-975803F26DEC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752E-4F32-4DF0-8366-92FAA5CEE8FD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8267-9F27-4046-B8D8-B6481BFD509C}" type="datetime1">
              <a:rPr lang="cs-CZ" smtClean="0"/>
              <a:pPr/>
              <a:t>25.09.2022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A7FD-E2A2-4145-A7DB-E788F321C30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kinematografie.cz/legislativa-a-koncepc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fk-ppt-screen-intr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49FF4-585F-DA44-876B-6B026F37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Harmonogram jedné výzvy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A051D3-78E8-4E43-8FAE-73B1D081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815E6E4-64A9-E542-9E93-23D543162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1700808"/>
            <a:ext cx="8435280" cy="3704382"/>
          </a:xfrm>
        </p:spPr>
      </p:pic>
    </p:spTree>
    <p:extLst>
      <p:ext uri="{BB962C8B-B14F-4D97-AF65-F5344CB8AC3E}">
        <p14:creationId xmlns:p14="http://schemas.microsoft.com/office/powerpoint/2010/main" val="163938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Transformace na Fond audiovize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11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ástupný symbol pro číslo snímku 7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12</a:t>
            </a:fld>
            <a:endParaRPr/>
          </a:p>
        </p:txBody>
      </p:sp>
      <p:pic>
        <p:nvPicPr>
          <p:cNvPr id="109" name="SFA_struktura_bezpenez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90033"/>
            <a:ext cx="9144001" cy="5554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4D35DE-C1D4-5746-ABC0-74E6DD05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75C2512-A993-6F45-A024-BC0AF383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Národní plán obnovy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Původní plán s financováním z EU byl na 760 mil. Kč na 2022, 2023 a 2024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Zdroje z NPO měly překlenout období transformace SFKMG na Státní fond audiovize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Původní plán je mrtev – MPO přehodilo financování transformace na národní zdroje, které nejsou 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98583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642909" y="785794"/>
            <a:ext cx="7643867" cy="535785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  <a:buSzTx/>
              <a:buNone/>
              <a:defRPr sz="3600"/>
            </a:pPr>
            <a:r>
              <a:rPr lang="cs-CZ" dirty="0"/>
              <a:t>Novela zákona o audiovizi a novela Statutu</a:t>
            </a:r>
            <a:endParaRPr dirty="0"/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endParaRPr dirty="0"/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r>
              <a:rPr lang="cs-CZ" sz="2400" dirty="0"/>
              <a:t>změny musejí být zakotveny v zákoně, což vyžaduje zdlouhavý legislativní proces</a:t>
            </a:r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endParaRPr lang="cs-CZ" sz="2400" dirty="0"/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r>
              <a:rPr lang="cs-CZ" sz="2400" dirty="0"/>
              <a:t>optimistický scénář: SFA začne plnohodnotně fungovat od ledna 2025</a:t>
            </a:r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endParaRPr lang="cs-CZ" dirty="0"/>
          </a:p>
          <a:p>
            <a:pPr marL="268288" indent="-268288">
              <a:spcBef>
                <a:spcPts val="0"/>
              </a:spcBef>
              <a:buChar char="̶"/>
              <a:defRPr sz="2100"/>
            </a:pPr>
            <a:endParaRPr lang="cs-CZ" dirty="0"/>
          </a:p>
        </p:txBody>
      </p:sp>
      <p:sp>
        <p:nvSpPr>
          <p:cNvPr id="112" name="Zástupný symbol pro číslo snímku 3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00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Navýšení příjmů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/>
              <a:t>parafiskální</a:t>
            </a:r>
            <a:r>
              <a:rPr lang="cs-CZ" sz="2400" dirty="0"/>
              <a:t> poplatky: zavedení i pro mezinárodní VOD platformy (což se zrcadlově odrazí v navýšení příspěvku ze státního rozpočtu)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4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navýšení správních poplatků (vyjma literární přípravy)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4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zpoplatnění vydávání koprodukčního statusu, certifikátu o původu atd.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360363" algn="l"/>
              </a:tabLst>
            </a:pPr>
            <a:endParaRPr lang="cs-CZ" sz="24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360363" algn="l"/>
              </a:tabLst>
            </a:pPr>
            <a:r>
              <a:rPr lang="cs-CZ" sz="2400" dirty="0"/>
              <a:t>státní dotace na provoz =&gt; navýšení počtu zaměstnanců</a:t>
            </a:r>
          </a:p>
          <a:p>
            <a:pPr marL="457200" indent="-457200">
              <a:buFont typeface="+mj-lt"/>
              <a:buAutoNum type="arabicPeriod"/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4A7FD-E2A2-4145-A7DB-E788F321C30C}" type="slidenum">
              <a:rPr lang="cs-CZ" smtClean="0"/>
              <a:pPr/>
              <a:t>15</a:t>
            </a:fld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ástupný symbol pro obsah 2"/>
          <p:cNvSpPr txBox="1">
            <a:spLocks noGrp="1"/>
          </p:cNvSpPr>
          <p:nvPr>
            <p:ph type="body" sz="quarter" idx="1"/>
          </p:nvPr>
        </p:nvSpPr>
        <p:spPr>
          <a:xfrm>
            <a:off x="642909" y="785794"/>
            <a:ext cx="7643867" cy="99793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buSzTx/>
              <a:buNone/>
              <a:defRPr sz="3600"/>
            </a:lvl1pPr>
          </a:lstStyle>
          <a:p>
            <a:r>
              <a:rPr lang="cs-CZ" dirty="0"/>
              <a:t>Současné p</a:t>
            </a:r>
            <a:r>
              <a:rPr dirty="0" err="1"/>
              <a:t>arafiskální</a:t>
            </a:r>
            <a:r>
              <a:rPr dirty="0"/>
              <a:t> </a:t>
            </a:r>
            <a:r>
              <a:rPr dirty="0" err="1"/>
              <a:t>poplatky</a:t>
            </a:r>
            <a:endParaRPr dirty="0"/>
          </a:p>
        </p:txBody>
      </p:sp>
      <p:sp>
        <p:nvSpPr>
          <p:cNvPr id="128" name="Zástupný symbol pro číslo snímku 3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16</a:t>
            </a:fld>
            <a:endParaRPr/>
          </a:p>
        </p:txBody>
      </p:sp>
      <p:pic>
        <p:nvPicPr>
          <p:cNvPr id="129" name="parafiskaly_osekany.pdf" descr="parafiskaly_osekany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286" y="1954722"/>
            <a:ext cx="5745428" cy="4014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17</a:t>
            </a:fld>
            <a:endParaRPr/>
          </a:p>
        </p:txBody>
      </p:sp>
      <p:pic>
        <p:nvPicPr>
          <p:cNvPr id="138" name="VOD_odvody.pdf" descr="VOD_odvody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592" y="1246561"/>
            <a:ext cx="6644816" cy="436487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*Na základě odhadu Filmtoro.cz: https://filmtoro.cz/blog/netflix-pocet-predplatitelu-cesko"/>
          <p:cNvSpPr txBox="1"/>
          <p:nvPr/>
        </p:nvSpPr>
        <p:spPr>
          <a:xfrm>
            <a:off x="868577" y="5873122"/>
            <a:ext cx="6025119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t>*Na základě odhadu Filmtoro.cz: https://filmtoro.cz/blog/netflix-pocet-predplatitelu-cesko</a:t>
            </a:r>
          </a:p>
        </p:txBody>
      </p:sp>
      <p:sp>
        <p:nvSpPr>
          <p:cNvPr id="140" name="Zahraniční VOD – predikce odvodů"/>
          <p:cNvSpPr txBox="1">
            <a:spLocks noGrp="1"/>
          </p:cNvSpPr>
          <p:nvPr>
            <p:ph type="body" sz="quarter" idx="4294967295"/>
          </p:nvPr>
        </p:nvSpPr>
        <p:spPr>
          <a:xfrm>
            <a:off x="642909" y="785794"/>
            <a:ext cx="7643867" cy="99793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buSzTx/>
              <a:buNone/>
              <a:defRPr sz="3600"/>
            </a:lvl1pPr>
          </a:lstStyle>
          <a:p>
            <a:r>
              <a:t>Zahraniční VOD – predikce odvodů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642909" y="785794"/>
            <a:ext cx="7643867" cy="535785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buSzTx/>
              <a:buNone/>
              <a:defRPr sz="3600"/>
            </a:lvl1pPr>
          </a:lstStyle>
          <a:p>
            <a:r>
              <a:t>Způsoby zpoplatnění zahr. VOD</a:t>
            </a:r>
          </a:p>
        </p:txBody>
      </p:sp>
      <p:sp>
        <p:nvSpPr>
          <p:cNvPr id="143" name="Zástupný symbol pro číslo snímku 3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18</a:t>
            </a:fld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ACD5FC-56F8-0FDC-122A-2D73D9F9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7490"/>
            <a:ext cx="7772400" cy="35077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Financování Krátkodobé koncepce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19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4143404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Krátkodobá</a:t>
            </a:r>
            <a:br>
              <a:rPr lang="cs-CZ" sz="8500" dirty="0"/>
            </a:br>
            <a:r>
              <a:rPr lang="cs-CZ" sz="8500" dirty="0"/>
              <a:t>koncepce 2023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5018117"/>
            <a:ext cx="7740000" cy="9112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100" dirty="0"/>
              <a:t>Helena Bendová</a:t>
            </a:r>
          </a:p>
          <a:p>
            <a:pPr>
              <a:spcBef>
                <a:spcPts val="0"/>
              </a:spcBef>
              <a:buNone/>
            </a:pPr>
            <a:r>
              <a:rPr lang="cs-CZ" sz="2100" dirty="0"/>
              <a:t>sekretariat</a:t>
            </a:r>
            <a:r>
              <a:rPr lang="en-US" sz="2100" dirty="0"/>
              <a:t>@fondkinematografie.cz</a:t>
            </a:r>
          </a:p>
          <a:p>
            <a:pPr>
              <a:spcBef>
                <a:spcPts val="0"/>
              </a:spcBef>
              <a:buNone/>
            </a:pPr>
            <a:r>
              <a:rPr lang="cs-CZ" sz="2100" dirty="0"/>
              <a:t>26</a:t>
            </a:r>
            <a:r>
              <a:rPr lang="en-US" sz="2100" dirty="0"/>
              <a:t>. 9. 2022</a:t>
            </a: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20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6B47B4A-AAFA-4BB4-BC2D-98E8A4835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948311"/>
              </p:ext>
            </p:extLst>
          </p:nvPr>
        </p:nvGraphicFramePr>
        <p:xfrm>
          <a:off x="467544" y="751288"/>
          <a:ext cx="8312728" cy="530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8573F8CB-F65D-6049-8153-7696BEF06052}"/>
              </a:ext>
            </a:extLst>
          </p:cNvPr>
          <p:cNvSpPr/>
          <p:nvPr/>
        </p:nvSpPr>
        <p:spPr>
          <a:xfrm>
            <a:off x="5364088" y="5884292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Celkem: 1 257 313 877 Kč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9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21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A05730C-2D25-4D13-A9FB-D40D3B56F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499731"/>
              </p:ext>
            </p:extLst>
          </p:nvPr>
        </p:nvGraphicFramePr>
        <p:xfrm>
          <a:off x="0" y="777859"/>
          <a:ext cx="9144000" cy="538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4E7C7DA1-8845-4853-AD03-BF9E1588CE41}"/>
              </a:ext>
            </a:extLst>
          </p:cNvPr>
          <p:cNvSpPr/>
          <p:nvPr/>
        </p:nvSpPr>
        <p:spPr>
          <a:xfrm>
            <a:off x="5724128" y="5320906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Celkem: 1 257 313 877 Kč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0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22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99827F4-3E97-4FC0-BB4F-B409E8118717}"/>
              </a:ext>
            </a:extLst>
          </p:cNvPr>
          <p:cNvGraphicFramePr>
            <a:graphicFrameLocks/>
          </p:cNvGraphicFramePr>
          <p:nvPr/>
        </p:nvGraphicFramePr>
        <p:xfrm>
          <a:off x="0" y="777859"/>
          <a:ext cx="9144000" cy="530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88E102F5-04AA-2A4B-A902-859938268F02}"/>
              </a:ext>
            </a:extLst>
          </p:cNvPr>
          <p:cNvSpPr/>
          <p:nvPr/>
        </p:nvSpPr>
        <p:spPr>
          <a:xfrm>
            <a:off x="5199620" y="5682374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Celkem: 60 213 877 Kč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9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Krátkodobá koncepce 2023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23</a:t>
            </a:fld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Manuál pro žadatele a příjemce dotace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Obsahuje kapitoly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Co a jak Rada podporuje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Proces podávání žádostí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Slyšení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Hodnocení Radou a rozhodnutí o podpoře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Žádost o změnu podpořeného projektu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/>
              <a:t>Dokončení projektu a vyúčtování</a:t>
            </a:r>
            <a:endParaRPr lang="cs-CZ" sz="13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3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200" dirty="0"/>
              <a:t>Dostupný na webu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Krátkodobá koncepce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= plán výzev a alokací na daný rok + představení priorit Rady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Najdete ji na webu Fondu: </a:t>
            </a:r>
            <a:r>
              <a:rPr lang="cs-CZ" sz="2100" dirty="0">
                <a:hlinkClick r:id="rId3"/>
              </a:rPr>
              <a:t>https://fondkinematografie.cz/legislativa-a-koncepce/</a:t>
            </a:r>
            <a:r>
              <a:rPr lang="cs-CZ" sz="21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Během roku ji Rada může aktualizovat.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25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Východiska </a:t>
            </a:r>
            <a:br>
              <a:rPr lang="cs-CZ" sz="8500" dirty="0"/>
            </a:br>
            <a:r>
              <a:rPr lang="cs-CZ" sz="8500" dirty="0"/>
              <a:t>KK 2023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26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8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85794"/>
            <a:ext cx="878497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100" dirty="0"/>
              <a:t>1. Rozpočet SFKMG na podporu kinematografie: 350 mil.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27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F71CDCB-5B90-A149-AC5E-1AA60D1BF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279260"/>
              </p:ext>
            </p:extLst>
          </p:nvPr>
        </p:nvGraphicFramePr>
        <p:xfrm>
          <a:off x="935596" y="2043659"/>
          <a:ext cx="7272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931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2. Dlouhodobá koncepce</a:t>
            </a:r>
            <a:endParaRPr lang="cs-CZ" sz="21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3. Stabilita výzev a alokací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4. Dlouhodobá udržitelnost procesu udělování podpor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28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0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1" y="803275"/>
            <a:ext cx="6807968" cy="53403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Počet žádostí podaných v rámci KK 2022</a:t>
            </a:r>
            <a:endParaRPr lang="cs-CZ" sz="36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cs-CZ" sz="3600" dirty="0"/>
          </a:p>
          <a:p>
            <a:pPr marL="0" indent="0">
              <a:spcBef>
                <a:spcPts val="0"/>
              </a:spcBef>
              <a:buNone/>
            </a:pPr>
            <a:endParaRPr lang="cs-CZ" sz="2100" dirty="0"/>
          </a:p>
          <a:p>
            <a:pPr marL="0" indent="0">
              <a:spcBef>
                <a:spcPts val="0"/>
              </a:spcBef>
              <a:buNone/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29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64218"/>
              </p:ext>
            </p:extLst>
          </p:nvPr>
        </p:nvGraphicFramePr>
        <p:xfrm>
          <a:off x="1324439" y="2276872"/>
          <a:ext cx="6495122" cy="37228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7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="1" kern="1200" dirty="0"/>
                        <a:t>okruh</a:t>
                      </a:r>
                      <a:endParaRPr lang="cs-CZ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="1" kern="1200" dirty="0"/>
                        <a:t>podané žádostí</a:t>
                      </a:r>
                      <a:endParaRPr lang="cs-CZ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1. Vývoj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2. Výroba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3. Distribuce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4. Technický rozvoj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5. Propagace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6. Publikační činnost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8. Vzdělávání a výchova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/>
                        <a:t>9. Filmový festival </a:t>
                      </a:r>
                      <a:endParaRPr lang="cs-CZ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="1" kern="1200" dirty="0"/>
                        <a:t>CELKEM</a:t>
                      </a:r>
                      <a:endParaRPr lang="cs-CZ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 marL="66414" marR="66414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D8CC6EDE-9095-1C48-9DBC-EFC2F7F42A40}"/>
                  </a:ext>
                </a:extLst>
              </p14:cNvPr>
              <p14:cNvContentPartPr/>
              <p14:nvPr/>
            </p14:nvContentPartPr>
            <p14:xfrm>
              <a:off x="-1962810" y="2346300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8CC6EDE-9095-1C48-9DBC-EFC2F7F42A4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2025810" y="1968300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06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exteriér, lidé, skupina&#10;&#10;Popis byl vytvořen automaticky">
            <a:extLst>
              <a:ext uri="{FF2B5EF4-FFF2-40B4-BE49-F238E27FC236}">
                <a16:creationId xmlns:a16="http://schemas.microsoft.com/office/drawing/2014/main" id="{FD1A5CE0-4C8D-B0E4-BC7F-893A886F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r="575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66B35B17-8E9D-BD2A-CCF9-857816FC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064A7FD-E2A2-4145-A7DB-E788F321C30C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19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Změny oproti předchozím letům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30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8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Obecné změny a priority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760F9-D5AB-4D8E-A400-25E5E3DA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sz="2400" dirty="0"/>
              <a:t>350 milionů (propad příjmů z </a:t>
            </a:r>
            <a:r>
              <a:rPr lang="cs-CZ" sz="2400" dirty="0" err="1"/>
              <a:t>parafiskálních</a:t>
            </a:r>
            <a:r>
              <a:rPr lang="cs-CZ" sz="2400" dirty="0"/>
              <a:t> poplatků)</a:t>
            </a:r>
          </a:p>
          <a:p>
            <a:pPr lvl="1">
              <a:buFont typeface="Symbol" pitchFamily="2" charset="2"/>
              <a:buChar char="Þ"/>
            </a:pPr>
            <a:r>
              <a:rPr lang="cs-CZ" sz="2400" dirty="0"/>
              <a:t> snížení alokace u některých výzev o 2–6 %</a:t>
            </a:r>
          </a:p>
          <a:p>
            <a:pPr lvl="1">
              <a:buFont typeface="Symbol" pitchFamily="2" charset="2"/>
              <a:buChar char="Þ"/>
            </a:pPr>
            <a:r>
              <a:rPr lang="cs-CZ" sz="2400" dirty="0"/>
              <a:t> zrušení jednoleté výzvy na vzdělávání</a:t>
            </a:r>
          </a:p>
          <a:p>
            <a:pPr lvl="1">
              <a:buFont typeface="Symbol" pitchFamily="2" charset="2"/>
              <a:buChar char="Þ"/>
            </a:pPr>
            <a:endParaRPr lang="cs-CZ" sz="2400" dirty="0"/>
          </a:p>
          <a:p>
            <a:r>
              <a:rPr lang="cs-CZ" sz="2400" dirty="0"/>
              <a:t>Důraz na diverzitu české kinematografie</a:t>
            </a:r>
          </a:p>
          <a:p>
            <a:pPr lvl="1"/>
            <a:r>
              <a:rPr lang="cs-CZ" sz="2400" dirty="0"/>
              <a:t>žánrové filmy</a:t>
            </a:r>
          </a:p>
          <a:p>
            <a:pPr lvl="1"/>
            <a:r>
              <a:rPr lang="cs-CZ" sz="2400" dirty="0"/>
              <a:t>ženy filmařky, znevýhodněné skupiny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Fond a filmařky</a:t>
            </a:r>
            <a:br>
              <a:rPr lang="cs-CZ" sz="8500" dirty="0"/>
            </a:br>
            <a:endParaRPr lang="cs-CZ" sz="8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32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3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Podíl žadatelek ve výrobních výzvách 2018–2021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18E734-663F-A6AE-4642-C009DA6A5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39765"/>
            <a:ext cx="7772400" cy="55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6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Podíl žadatelek ve výrobních výzvách: HRANÝ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18E734-663F-A6AE-4642-C009DA6A5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80728"/>
            <a:ext cx="7772400" cy="54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6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Podíl žadatelek ve výrobních výzvách: DOKUMENTÁRNÍ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18E734-663F-A6AE-4642-C009DA6A5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80728"/>
            <a:ext cx="7772399" cy="54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5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Podíl žadatelek ve výrobních výzvách: ANIMOVANÝ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18E734-663F-A6AE-4642-C009DA6A5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80728"/>
            <a:ext cx="7772399" cy="54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8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A9E54-06DA-43B3-9086-5F3EBFB4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Obecné změny a priority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760F9-D5AB-4D8E-A400-25E5E3DA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sz="2400" dirty="0"/>
              <a:t>Udržitelná filmová produkce (nově u festivalů)</a:t>
            </a:r>
          </a:p>
          <a:p>
            <a:endParaRPr lang="cs-CZ" sz="2400" dirty="0"/>
          </a:p>
          <a:p>
            <a:r>
              <a:rPr lang="cs-CZ" sz="2400" dirty="0"/>
              <a:t>Testování skupin odborníků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3396B9-52BD-4174-8702-60949D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694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Vývoj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Stále platí sloučení výzvy pro Kompletní vývoj animovaného filmu a Výrobu animovaného filmu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4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Snížení alokace u všech výzev kompletního vývoje o 2–6 %</a:t>
            </a:r>
            <a:endParaRPr lang="cs-CZ" sz="2400" u="sng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100" dirty="0"/>
          </a:p>
          <a:p>
            <a:pPr marL="457200" indent="-457200">
              <a:buFont typeface="+mj-lt"/>
              <a:buAutoNum type="arabicPeriod"/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38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Výroba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Snížení alokace na výrobu celovečerního filmu a dokumentárního filmu o 5 %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Snížení alokace u spojené výzvy na vývoj a výrobu animovaného filmu o 5 %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39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5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Stream a on-line KK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pro diváky streamu: dotazy pište do diskuze ve streamu, nikoli na FB</a:t>
            </a:r>
            <a:endParaRPr lang="cs-CZ" sz="2400" strike="sngStrike" dirty="0"/>
          </a:p>
          <a:p>
            <a:pPr>
              <a:lnSpc>
                <a:spcPct val="15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záznam bude k dispozici cca za týden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KK letos opět pouze v on-line podobě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3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Distribuce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Distribuce bude stále průběžná a vyhlašována jako dvě půlroční výzvy</a:t>
            </a:r>
          </a:p>
          <a:p>
            <a:pPr marL="760413" lvl="2" indent="-360363">
              <a:lnSpc>
                <a:spcPct val="110000"/>
              </a:lnSpc>
              <a:spcBef>
                <a:spcPts val="0"/>
              </a:spcBef>
            </a:pPr>
            <a:r>
              <a:rPr lang="cs-CZ" sz="2100" dirty="0"/>
              <a:t>I nadále není nutné poslat žádost 90 dní před premiérou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40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600" dirty="0"/>
              <a:t>Technický rozvoj a modernizace kinematografie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Výzva pro digitalizaci a modernizaci kin bude vyhlášena v obvyklém termínu s alokací sníženou o 5 %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41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04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Propagace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Výzvy pro účast českých filmů na zahraničních festivalech a propagaci dobrého jména české </a:t>
            </a:r>
            <a:r>
              <a:rPr lang="cs-CZ" sz="2100" dirty="0" err="1"/>
              <a:t>kmg</a:t>
            </a:r>
            <a:r>
              <a:rPr lang="cs-CZ" sz="2100" dirty="0"/>
              <a:t> budou vyhlášeny v obvyklých termínech se stejnou alokací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17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Výzva Celoroční činnost institucí opět vyhlášena jako dvouletá s alokací 14 mil. Kč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42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43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Publikace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Výzvy budou vyhlášeny v obvyklých termínech s obvyklými alokacemi</a:t>
            </a:r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Vzdělávání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Rada se rozhodla výzvu pro vzdělávání filmových profesionálů s alokací 1 mil. Kč nevyhlásit</a:t>
            </a:r>
            <a:endParaRPr lang="cs-CZ" sz="1700" dirty="0"/>
          </a:p>
          <a:p>
            <a:pPr marL="760413" lvl="2" indent="-360363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endParaRPr lang="cs-CZ" sz="1700" dirty="0"/>
          </a:p>
          <a:p>
            <a:pPr marL="457200" indent="-457200">
              <a:buFont typeface="+mj-lt"/>
              <a:buAutoNum type="arabicPeriod"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 marL="457200" indent="-457200">
              <a:buFont typeface="+mj-lt"/>
              <a:buAutoNum type="arabicPeriod"/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43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28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Festivaly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Výzva bude vyhlášena v obvyklém termínu s obvyklou alokací</a:t>
            </a:r>
            <a:endParaRPr lang="cs-CZ" sz="1700" dirty="0"/>
          </a:p>
          <a:p>
            <a:pPr marL="457200" indent="-457200"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cs-CZ" sz="2100" dirty="0"/>
          </a:p>
          <a:p>
            <a:pPr marL="457200" indent="-457200">
              <a:buFont typeface="+mj-lt"/>
              <a:buAutoNum type="arabicPeriod"/>
            </a:pPr>
            <a:endParaRPr lang="cs-CZ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14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Rezerva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360363" indent="-3603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100" dirty="0"/>
              <a:t>V KK 2023 </a:t>
            </a:r>
            <a:r>
              <a:rPr lang="cs-CZ" sz="2100" dirty="0">
                <a:solidFill>
                  <a:srgbClr val="FF0000"/>
                </a:solidFill>
              </a:rPr>
              <a:t>nepočítá</a:t>
            </a:r>
            <a:r>
              <a:rPr lang="cs-CZ" sz="2100" dirty="0"/>
              <a:t> Rada SFKMG s rezervou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45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2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214" y="714356"/>
            <a:ext cx="7740000" cy="5072098"/>
          </a:xfrm>
        </p:spPr>
        <p:txBody>
          <a:bodyPr anchor="t" anchorCtr="0">
            <a:noAutofit/>
          </a:bodyPr>
          <a:lstStyle/>
          <a:p>
            <a:pPr algn="l">
              <a:lnSpc>
                <a:spcPts val="9200"/>
              </a:lnSpc>
            </a:pPr>
            <a:r>
              <a:rPr lang="cs-CZ" sz="8500" dirty="0"/>
              <a:t>Vaše připomínky a návrhy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46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41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Připomínky a návrhy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ASAF – připomínky ke struktuře výzev – Rada do KK neaplikovala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APK – připomínky k výzvě Rada aplikovala již do letošní výzvy pro digitalizaci a modernizaci kin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700" dirty="0"/>
              <a:t>	– Nebylo možné vyhovět žádosti o vyšší alokaci, podle letošní výzvy 	není zájem o tuto výzvu tak vysoký, navíc aktuálně Rada pracuje 	s nižší celkovou alokací KK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endParaRPr lang="cs-CZ" sz="2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Žádostem o vyhlášení dalších a zcela nových výzev není s aktuální celkovou alokací možné KK vyhovět.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Některé návrhy byly neslučitelné s aktuální legislativou, například vyřazování žádostí z důvodu gramatických chyb.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47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92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7B422-565E-3C4B-AE79-4C16DAB2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Podpora kinematografie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00FF"/>
                </a:solidFill>
              </a:rPr>
              <a:t>350 mil. Kč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A0A140-1AB9-744B-A6D5-2B338D5F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Filmové pobídky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FA1E"/>
                </a:solidFill>
              </a:rPr>
              <a:t>800 mil. Kč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7D9E58-69AA-1340-B7ED-00561447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16AFAFC-18F2-2241-80E4-1F9C21CB9B18}"/>
              </a:ext>
            </a:extLst>
          </p:cNvPr>
          <p:cNvSpPr/>
          <p:nvPr/>
        </p:nvSpPr>
        <p:spPr>
          <a:xfrm>
            <a:off x="693916" y="764704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SFKMG schémata podpory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AC9EF5F8-EA92-D14E-8161-5C5096DE5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168569"/>
              </p:ext>
            </p:extLst>
          </p:nvPr>
        </p:nvGraphicFramePr>
        <p:xfrm>
          <a:off x="719572" y="3144913"/>
          <a:ext cx="77048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8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C5D6AAD-2EC8-B64B-A2BE-5DB15BD37A1F}"/>
              </a:ext>
            </a:extLst>
          </p:cNvPr>
          <p:cNvSpPr txBox="1"/>
          <p:nvPr/>
        </p:nvSpPr>
        <p:spPr>
          <a:xfrm>
            <a:off x="683568" y="76470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Rada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D9FA86C-5DEB-914C-9437-4C8B0AA14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6" y="1556792"/>
            <a:ext cx="8689968" cy="4853136"/>
          </a:xfrm>
        </p:spPr>
      </p:pic>
    </p:spTree>
    <p:extLst>
      <p:ext uri="{BB962C8B-B14F-4D97-AF65-F5344CB8AC3E}">
        <p14:creationId xmlns:p14="http://schemas.microsoft.com/office/powerpoint/2010/main" val="305282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Volba tří radních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aktuálně na PSP ČR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letos konec mandátu Terezy </a:t>
            </a:r>
            <a:r>
              <a:rPr lang="cs-CZ" sz="2400" dirty="0" err="1"/>
              <a:t>Czesany</a:t>
            </a:r>
            <a:r>
              <a:rPr lang="cs-CZ" sz="2400" dirty="0"/>
              <a:t> Dvořákové, Ondřeje Zacha a Lubora Dohnala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v roce 2023 konec mandátu Čestmíra Kopeckého a Jiřího Kubíčka a na začátku roku 2024 Nataši Slavíkové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7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6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785794"/>
            <a:ext cx="7643866" cy="53578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600" dirty="0"/>
              <a:t>Rada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Profesní organizace by měly o kandidátech přemýšlet strategicky a celoročně a sledovat, kterým členům bude končit mandát: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/>
              <a:t>dramaturg → nahradit dramaturgem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/>
              <a:t>animátor → nahradit animátorem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dirty="0"/>
              <a:t>distributor → nahradit distributorem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u radního je vítaná názorová otevřenost, schopnost argumentace a základní počítačová gramotnost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57950" y="5715016"/>
            <a:ext cx="2133600" cy="365125"/>
          </a:xfrm>
        </p:spPr>
        <p:txBody>
          <a:bodyPr/>
          <a:lstStyle/>
          <a:p>
            <a:fld id="{7064A7FD-E2A2-4145-A7DB-E788F321C30C}" type="slidenum">
              <a:rPr lang="cs-CZ" smtClean="0">
                <a:solidFill>
                  <a:schemeClr val="tx1"/>
                </a:solidFill>
              </a:rPr>
              <a:pPr/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5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445C5E-5D59-C99A-E05C-3175C00D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A7FD-E2A2-4145-A7DB-E788F321C30C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346ED69-4604-4767-08DC-EA4235D580B4}"/>
              </a:ext>
            </a:extLst>
          </p:cNvPr>
          <p:cNvSpPr txBox="1">
            <a:spLocks/>
          </p:cNvSpPr>
          <p:nvPr/>
        </p:nvSpPr>
        <p:spPr>
          <a:xfrm>
            <a:off x="642910" y="785794"/>
            <a:ext cx="7643866" cy="5357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cs-CZ" sz="3600" dirty="0"/>
              <a:t>Experti a expertní analýzy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Expertní analýzy jsou primárně </a:t>
            </a:r>
            <a:r>
              <a:rPr lang="cs-CZ" sz="2400" b="1" dirty="0"/>
              <a:t>podkladem pro Radu </a:t>
            </a:r>
            <a:r>
              <a:rPr lang="cs-CZ" sz="2400" dirty="0"/>
              <a:t>a mohou sloužit jako cenná </a:t>
            </a:r>
            <a:r>
              <a:rPr lang="cs-CZ" sz="2400" b="1" dirty="0"/>
              <a:t>zpětná vazba žadateli</a:t>
            </a:r>
            <a:endParaRPr lang="cs-CZ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Analýzy </a:t>
            </a:r>
            <a:r>
              <a:rPr lang="cs-CZ" sz="2400" b="1" dirty="0"/>
              <a:t>nejsou pro Radu závazné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merican Typewriter Light" panose="02090304020004020304" pitchFamily="18" charset="0"/>
              <a:buChar char="—"/>
            </a:pPr>
            <a:r>
              <a:rPr lang="cs-CZ" sz="2400" dirty="0"/>
              <a:t>Experti analyzují </a:t>
            </a:r>
            <a:r>
              <a:rPr lang="cs-CZ" sz="2400" b="1" dirty="0"/>
              <a:t>jednotlivé projekty</a:t>
            </a:r>
            <a:r>
              <a:rPr lang="cs-CZ" sz="2400" dirty="0"/>
              <a:t>, Rada hodnotí </a:t>
            </a:r>
            <a:r>
              <a:rPr lang="cs-CZ" sz="2400" b="1" dirty="0"/>
              <a:t>výzvu jako celek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969951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átní fond kinematograf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1047</Words>
  <Application>Microsoft Macintosh PowerPoint</Application>
  <PresentationFormat>Předvádění na obrazovce (4:3)</PresentationFormat>
  <Paragraphs>267</Paragraphs>
  <Slides>48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American Typewriter Light</vt:lpstr>
      <vt:lpstr>Arial</vt:lpstr>
      <vt:lpstr>Calibri</vt:lpstr>
      <vt:lpstr>Symbol</vt:lpstr>
      <vt:lpstr>Motiv sady Office</vt:lpstr>
      <vt:lpstr>Prezentace aplikace PowerPoint</vt:lpstr>
      <vt:lpstr>Krátkodobá koncepce 2023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 jedné výzvy</vt:lpstr>
      <vt:lpstr>Transformace na Fond audiovize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Financování Krátkodobé koncepce </vt:lpstr>
      <vt:lpstr>Prezentace aplikace PowerPoint</vt:lpstr>
      <vt:lpstr>Prezentace aplikace PowerPoint</vt:lpstr>
      <vt:lpstr>Prezentace aplikace PowerPoint</vt:lpstr>
      <vt:lpstr>Krátkodobá koncepce 2023 </vt:lpstr>
      <vt:lpstr>Prezentace aplikace PowerPoint</vt:lpstr>
      <vt:lpstr>Prezentace aplikace PowerPoint</vt:lpstr>
      <vt:lpstr>Východiska  KK 2023 </vt:lpstr>
      <vt:lpstr>Prezentace aplikace PowerPoint</vt:lpstr>
      <vt:lpstr>Prezentace aplikace PowerPoint</vt:lpstr>
      <vt:lpstr>Prezentace aplikace PowerPoint</vt:lpstr>
      <vt:lpstr>Změny oproti předchozím letům </vt:lpstr>
      <vt:lpstr>Obecné změny a priority</vt:lpstr>
      <vt:lpstr>Fond a filmařky </vt:lpstr>
      <vt:lpstr>Podíl žadatelek ve výrobních výzvách 2018–2021</vt:lpstr>
      <vt:lpstr>Podíl žadatelek ve výrobních výzvách: HRANÝ</vt:lpstr>
      <vt:lpstr>Podíl žadatelek ve výrobních výzvách: DOKUMENTÁRNÍ</vt:lpstr>
      <vt:lpstr>Podíl žadatelek ve výrobních výzvách: ANIMOVANÝ</vt:lpstr>
      <vt:lpstr>Obecné změny a priority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Vaše připomínky a návrhy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Státní fond kinematografie</dc:creator>
  <cp:lastModifiedBy>Veronika Lengálová</cp:lastModifiedBy>
  <cp:revision>469</cp:revision>
  <cp:lastPrinted>2018-01-22T08:21:49Z</cp:lastPrinted>
  <dcterms:created xsi:type="dcterms:W3CDTF">2014-05-01T19:39:31Z</dcterms:created>
  <dcterms:modified xsi:type="dcterms:W3CDTF">2022-09-25T18:36:33Z</dcterms:modified>
</cp:coreProperties>
</file>